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258" r:id="rId3"/>
    <p:sldId id="261" r:id="rId4"/>
    <p:sldId id="262" r:id="rId5"/>
    <p:sldId id="511" r:id="rId6"/>
    <p:sldId id="512" r:id="rId7"/>
    <p:sldId id="513" r:id="rId8"/>
    <p:sldId id="500" r:id="rId9"/>
    <p:sldId id="502" r:id="rId10"/>
    <p:sldId id="503" r:id="rId11"/>
    <p:sldId id="504" r:id="rId12"/>
    <p:sldId id="508" r:id="rId13"/>
    <p:sldId id="509" r:id="rId14"/>
    <p:sldId id="470" r:id="rId15"/>
    <p:sldId id="471" r:id="rId16"/>
    <p:sldId id="472" r:id="rId17"/>
    <p:sldId id="473" r:id="rId18"/>
    <p:sldId id="475" r:id="rId19"/>
    <p:sldId id="476" r:id="rId20"/>
    <p:sldId id="477" r:id="rId21"/>
    <p:sldId id="478" r:id="rId22"/>
    <p:sldId id="479" r:id="rId23"/>
    <p:sldId id="480" r:id="rId24"/>
    <p:sldId id="468" r:id="rId25"/>
    <p:sldId id="469" r:id="rId26"/>
    <p:sldId id="295" r:id="rId27"/>
    <p:sldId id="481" r:id="rId28"/>
    <p:sldId id="510" r:id="rId29"/>
    <p:sldId id="482" r:id="rId30"/>
    <p:sldId id="483" r:id="rId31"/>
    <p:sldId id="484" r:id="rId32"/>
    <p:sldId id="485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5" r:id="rId41"/>
    <p:sldId id="496" r:id="rId42"/>
    <p:sldId id="452" r:id="rId43"/>
    <p:sldId id="453" r:id="rId44"/>
    <p:sldId id="457" r:id="rId45"/>
    <p:sldId id="454" r:id="rId46"/>
    <p:sldId id="458" r:id="rId47"/>
    <p:sldId id="319" r:id="rId48"/>
    <p:sldId id="320" r:id="rId49"/>
    <p:sldId id="321" r:id="rId50"/>
    <p:sldId id="322" r:id="rId51"/>
    <p:sldId id="461" r:id="rId52"/>
    <p:sldId id="323" r:id="rId53"/>
    <p:sldId id="324" r:id="rId54"/>
    <p:sldId id="325" r:id="rId55"/>
    <p:sldId id="328" r:id="rId56"/>
    <p:sldId id="329" r:id="rId57"/>
    <p:sldId id="332" r:id="rId58"/>
  </p:sldIdLst>
  <p:sldSz cx="12192000" cy="6858000"/>
  <p:notesSz cx="6792913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D2DEEF"/>
    <a:srgbClr val="D7D7D7"/>
    <a:srgbClr val="1F4E79"/>
    <a:srgbClr val="58AF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6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08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Состоящие на учете в КДН</a:t>
            </a:r>
          </a:p>
        </c:rich>
      </c:tx>
      <c:layout>
        <c:manualLayout>
          <c:xMode val="edge"/>
          <c:yMode val="edge"/>
          <c:x val="0.17520906330801839"/>
          <c:y val="0.3589453984606683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530449695816648E-2"/>
          <c:y val="0.40545594605922186"/>
          <c:w val="0.8454178161145055"/>
          <c:h val="0.41977584113734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F4-477A-97E9-8466FCD64DB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18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F4-477A-97E9-8466FCD64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Несовершеннолетние</c:v>
                </c:pt>
                <c:pt idx="1">
                  <c:v>Семьи в социально-опасном положении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DD-418F-AEB2-D4338A8FC0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8.98824794959883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8B-423E-A983-E92F4B0B6D7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19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F4-477A-97E9-8466FCD64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 rtl="0">
                  <a:defRPr lang="ru-RU" sz="1800" b="1" i="0" u="none" strike="noStrike" kern="1200" baseline="0" dirty="0">
                    <a:solidFill>
                      <a:prstClr val="white"/>
                    </a:solidFill>
                    <a:latin typeface="Constantia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Несовершеннолетние</c:v>
                </c:pt>
                <c:pt idx="1">
                  <c:v>Семьи в социально-опасном положении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DD-418F-AEB2-D4338A8FC0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6785536"/>
        <c:axId val="206811904"/>
      </c:barChart>
      <c:catAx>
        <c:axId val="20678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ru-RU"/>
          </a:p>
        </c:txPr>
        <c:crossAx val="206811904"/>
        <c:crosses val="autoZero"/>
        <c:auto val="1"/>
        <c:lblAlgn val="ctr"/>
        <c:lblOffset val="100"/>
        <c:noMultiLvlLbl val="0"/>
      </c:catAx>
      <c:valAx>
        <c:axId val="206811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6785536"/>
        <c:crosses val="autoZero"/>
        <c:crossBetween val="between"/>
      </c:valAx>
      <c:spPr>
        <a:ln w="6350" cmpd="sng">
          <a:solidFill>
            <a:schemeClr val="tx2">
              <a:lumMod val="75000"/>
            </a:schemeClr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6412712457970294"/>
          <c:y val="0.92878464934244676"/>
          <c:w val="0.40896573947716486"/>
          <c:h val="6.0633172545330474E-2"/>
        </c:manualLayout>
      </c:layout>
      <c:overlay val="0"/>
      <c:txPr>
        <a:bodyPr rot="0" vert="horz"/>
        <a:lstStyle/>
        <a:p>
          <a:pPr algn="ctr" rtl="0">
            <a:defRPr sz="1400"/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 algn="ctr" rtl="0">
        <a:defRPr lang="ru-RU" sz="1000" b="1" i="0" u="none" strike="noStrike" kern="1200" baseline="0" dirty="0">
          <a:solidFill>
            <a:schemeClr val="tx2">
              <a:lumMod val="75000"/>
            </a:schemeClr>
          </a:solidFill>
          <a:latin typeface="Constantia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200" b="1" i="0" u="none" strike="noStrike" kern="1200" baseline="0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  <a:ea typeface="+mn-ea"/>
                <a:cs typeface="+mn-cs"/>
              </a:rPr>
              <a:t>Рейды по проверке торговых точек на предмет продажи алкогольной продукции несовершеннолетним</a:t>
            </a:r>
          </a:p>
        </c:rich>
      </c:tx>
      <c:layout>
        <c:manualLayout>
          <c:xMode val="edge"/>
          <c:yMode val="edge"/>
          <c:x val="0.17657125499354409"/>
          <c:y val="9.71538419219157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9609509160331293E-2"/>
          <c:y val="0.25221331026983757"/>
          <c:w val="0.90837733005511467"/>
          <c:h val="0.58889175268829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D3-4F4F-A1B0-91CEA1F628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Привлечено продавцов к административной ответственности</c:v>
                </c:pt>
              </c:strCache>
            </c:strRef>
          </c:cat>
          <c:val>
            <c:numRef>
              <c:f>Лист1!$B$2:$B$2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DD-418F-AEB2-D4338A8FC0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D3-4F4F-A1B0-91CEA1F628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Привлечено продавцов к административной ответственности</c:v>
                </c:pt>
              </c:strCache>
            </c:strRef>
          </c:cat>
          <c:val>
            <c:numRef>
              <c:f>Лист1!$C$2:$C$2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DD-418F-AEB2-D4338A8FC0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6742272"/>
        <c:axId val="206743808"/>
      </c:barChart>
      <c:catAx>
        <c:axId val="2067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ru-RU"/>
          </a:p>
        </c:txPr>
        <c:crossAx val="206743808"/>
        <c:crosses val="autoZero"/>
        <c:auto val="1"/>
        <c:lblAlgn val="ctr"/>
        <c:lblOffset val="100"/>
        <c:noMultiLvlLbl val="0"/>
      </c:catAx>
      <c:valAx>
        <c:axId val="206743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6742272"/>
        <c:crosses val="autoZero"/>
        <c:crossBetween val="between"/>
      </c:valAx>
      <c:spPr>
        <a:ln>
          <a:solidFill>
            <a:schemeClr val="tx2">
              <a:lumMod val="7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30402237915593994"/>
          <c:y val="0.94031725839665647"/>
          <c:w val="0.39962316988933677"/>
          <c:h val="5.9682741603343636E-2"/>
        </c:manualLayout>
      </c:layout>
      <c:overlay val="0"/>
      <c:txPr>
        <a:bodyPr rot="0" vert="horz"/>
        <a:lstStyle/>
        <a:p>
          <a:pPr algn="ctr" rtl="0">
            <a:defRPr sz="1400"/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 algn="ctr" rtl="0">
        <a:defRPr lang="ru-RU" sz="1000" b="1" i="0" u="none" strike="noStrike" kern="1200" baseline="0" dirty="0">
          <a:solidFill>
            <a:schemeClr val="tx2">
              <a:lumMod val="75000"/>
            </a:schemeClr>
          </a:solidFill>
          <a:latin typeface="Constantia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EE1-4B1C-A09E-AFBA62ED3C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E1-4B1C-A09E-AFBA62ED3C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527-429B-93F7-93BD96C7CF2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527-429B-93F7-93BD96C7CF2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527-429B-93F7-93BD96C7CF2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E1-4B1C-A09E-AFBA62ED3CF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527-429B-93F7-93BD96C7CF2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527-429B-93F7-93BD96C7CF28}"/>
              </c:ext>
            </c:extLst>
          </c:dPt>
          <c:dLbls>
            <c:dLbl>
              <c:idx val="0"/>
              <c:layout>
                <c:manualLayout>
                  <c:x val="-0.11279859744094488"/>
                  <c:y val="-4.48624177128185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E1-4B1C-A09E-AFBA62ED3CF1}"/>
                </c:ext>
              </c:extLst>
            </c:dLbl>
            <c:dLbl>
              <c:idx val="1"/>
              <c:layout>
                <c:manualLayout>
                  <c:x val="0.12553137303149606"/>
                  <c:y val="-5.16680977480837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1-4B1C-A09E-AFBA62ED3CF1}"/>
                </c:ext>
              </c:extLst>
            </c:dLbl>
            <c:dLbl>
              <c:idx val="5"/>
              <c:layout>
                <c:manualLayout>
                  <c:x val="1.4161909448818897E-2"/>
                  <c:y val="-6.550134931709219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1-4B1C-A09E-AFBA62ED3C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жилищно-коммунальное хозяйство  - 1501</c:v>
                </c:pt>
                <c:pt idx="1">
                  <c:v>благоустройство территорий - 1062</c:v>
                </c:pt>
                <c:pt idx="2">
                  <c:v>транспорт - 75</c:v>
                </c:pt>
                <c:pt idx="3">
                  <c:v>градостроительство и архитектура - 119</c:v>
                </c:pt>
                <c:pt idx="4">
                  <c:v>гаражное хозяйство, парковки, транспортно-пересадочные узлы - 44</c:v>
                </c:pt>
                <c:pt idx="5">
                  <c:v>социальная сфера - 72</c:v>
                </c:pt>
                <c:pt idx="6">
                  <c:v>торговля и услуги - 53</c:v>
                </c:pt>
                <c:pt idx="7">
                  <c:v>деятельность органов исполнительной власти - 54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1501</c:v>
                </c:pt>
                <c:pt idx="1">
                  <c:v>1062</c:v>
                </c:pt>
                <c:pt idx="2">
                  <c:v>75</c:v>
                </c:pt>
                <c:pt idx="3">
                  <c:v>119</c:v>
                </c:pt>
                <c:pt idx="4">
                  <c:v>44</c:v>
                </c:pt>
                <c:pt idx="5">
                  <c:v>72</c:v>
                </c:pt>
                <c:pt idx="6">
                  <c:v>53</c:v>
                </c:pt>
                <c:pt idx="7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1-4B1C-A09E-AFBA62ED3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Тематика письменных обращений граждан, поступиших в управу района Богородское 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A55F-44FB-BC94-3AB367B2E27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55F-44FB-BC94-3AB367B2E27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A55F-44FB-BC94-3AB367B2E27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55F-44FB-BC94-3AB367B2E27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073-4048-9DB2-CCF259965B4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78B9-487C-AA5A-0F07A6008BB6}"/>
              </c:ext>
            </c:extLst>
          </c:dPt>
          <c:dLbls>
            <c:dLbl>
              <c:idx val="0"/>
              <c:layout>
                <c:manualLayout>
                  <c:x val="0.15017486053948076"/>
                  <c:y val="-6.33818416676973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5F-44FB-BC94-3AB367B2E274}"/>
                </c:ext>
              </c:extLst>
            </c:dLbl>
            <c:dLbl>
              <c:idx val="1"/>
              <c:layout>
                <c:manualLayout>
                  <c:x val="-0.13386308015619233"/>
                  <c:y val="3.91826414368360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5F-44FB-BC94-3AB367B2E274}"/>
                </c:ext>
              </c:extLst>
            </c:dLbl>
            <c:dLbl>
              <c:idx val="2"/>
              <c:layout>
                <c:manualLayout>
                  <c:x val="-3.9954693160923566E-2"/>
                  <c:y val="-0.162901888572828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5F-44FB-BC94-3AB367B2E274}"/>
                </c:ext>
              </c:extLst>
            </c:dLbl>
            <c:dLbl>
              <c:idx val="4"/>
              <c:layout>
                <c:manualLayout>
                  <c:x val="4.4064540085791372E-3"/>
                  <c:y val="1.15319178597269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73-4048-9DB2-CCF259965B4A}"/>
                </c:ext>
              </c:extLst>
            </c:dLbl>
            <c:dLbl>
              <c:idx val="5"/>
              <c:layout>
                <c:manualLayout>
                  <c:x val="8.3558976908659488E-3"/>
                  <c:y val="-3.387201288118286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B9-487C-AA5A-0F07A6008B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Содержание многоквартирных домов - 50%</c:v>
                </c:pt>
                <c:pt idx="1">
                  <c:v>Благоустройство и содержание дворовых территорий - 40%</c:v>
                </c:pt>
                <c:pt idx="2">
                  <c:v>Содержание объектов дорожного хозяйства - 7%</c:v>
                </c:pt>
                <c:pt idx="3">
                  <c:v>Городские объекты - 2%</c:v>
                </c:pt>
                <c:pt idx="4">
                  <c:v>Парки и скверы - 1%</c:v>
                </c:pt>
                <c:pt idx="5">
                  <c:v>Объекты строительства - 0,5%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8797</c:v>
                </c:pt>
                <c:pt idx="1">
                  <c:v>7098</c:v>
                </c:pt>
                <c:pt idx="2">
                  <c:v>1222</c:v>
                </c:pt>
                <c:pt idx="3">
                  <c:v>280</c:v>
                </c:pt>
                <c:pt idx="4">
                  <c:v>157</c:v>
                </c:pt>
                <c:pt idx="5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A-4A2F-BF30-49A3B818CF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F53F7-68EA-4C91-BB39-36DD8CCE9F6C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ABAC13CE-DAD0-4A5C-BED9-62475B2F55B7}">
      <dgm:prSet phldrT="[Текст]"/>
      <dgm:spPr/>
      <dgm:t>
        <a:bodyPr/>
        <a:lstStyle/>
        <a:p>
          <a:r>
            <a:rPr lang="ru-RU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1 объект</a:t>
          </a:r>
          <a:endParaRPr lang="ru-RU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9BFD92AE-DACB-49CC-B06C-D11843661E15}" type="parTrans" cxnId="{B61E4806-0C71-49FA-B17E-10E4FC517D55}">
      <dgm:prSet/>
      <dgm:spPr/>
      <dgm:t>
        <a:bodyPr/>
        <a:lstStyle/>
        <a:p>
          <a:endParaRPr lang="ru-RU"/>
        </a:p>
      </dgm:t>
    </dgm:pt>
    <dgm:pt modelId="{E1DFB914-0B85-47B2-A159-467CED289648}" type="sibTrans" cxnId="{B61E4806-0C71-49FA-B17E-10E4FC517D55}">
      <dgm:prSet/>
      <dgm:spPr/>
      <dgm:t>
        <a:bodyPr/>
        <a:lstStyle/>
        <a:p>
          <a:endParaRPr lang="ru-RU"/>
        </a:p>
      </dgm:t>
    </dgm:pt>
    <dgm:pt modelId="{EDB1EA19-C1F2-4828-A03B-441526011507}">
      <dgm:prSet phldrT="[Текст]"/>
      <dgm:spPr/>
      <dgm:t>
        <a:bodyPr/>
        <a:lstStyle/>
        <a:p>
          <a:r>
            <a:rPr lang="ru-RU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cs typeface="Lucida Sans Unicode" panose="020B0602030504020204" pitchFamily="34" charset="0"/>
            </a:rPr>
            <a:t>мероприятия по </a:t>
          </a:r>
          <a:r>
            <a:rPr lang="ru-RU" dirty="0" smtClean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cs typeface="Lucida Sans Unicode" panose="020B0602030504020204" pitchFamily="34" charset="0"/>
            </a:rPr>
            <a:t>благоустройству дворовых территорий (отдельные виды работ) </a:t>
          </a:r>
          <a:endParaRPr lang="ru-RU" dirty="0">
            <a:ln w="17780" cmpd="sng">
              <a:prstDash val="solid"/>
              <a:miter lim="800000"/>
            </a:ln>
            <a:solidFill>
              <a:schemeClr val="tx2">
                <a:lumMod val="75000"/>
              </a:schemeClr>
            </a:solidFill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D2043125-41A1-4DEF-9D49-F30E590976BB}" type="parTrans" cxnId="{943F4A8E-3724-4478-A839-F62091198325}">
      <dgm:prSet/>
      <dgm:spPr/>
      <dgm:t>
        <a:bodyPr/>
        <a:lstStyle/>
        <a:p>
          <a:endParaRPr lang="ru-RU"/>
        </a:p>
      </dgm:t>
    </dgm:pt>
    <dgm:pt modelId="{BA238B4C-DD6D-4AAB-BBA1-81A879B8FF87}" type="sibTrans" cxnId="{943F4A8E-3724-4478-A839-F62091198325}">
      <dgm:prSet/>
      <dgm:spPr/>
      <dgm:t>
        <a:bodyPr/>
        <a:lstStyle/>
        <a:p>
          <a:endParaRPr lang="ru-RU"/>
        </a:p>
      </dgm:t>
    </dgm:pt>
    <dgm:pt modelId="{71477B86-AE18-4EFC-8375-4BDA7FC192F6}">
      <dgm:prSet phldrT="[Текст]"/>
      <dgm:spPr/>
      <dgm:t>
        <a:bodyPr/>
        <a:lstStyle/>
        <a:p>
          <a:r>
            <a:rPr lang="ru-RU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мероприятия по комплексному благоустройству </a:t>
          </a:r>
          <a:r>
            <a:rPr lang="ru-RU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cs typeface="Lucida Sans Unicode" panose="020B0602030504020204" pitchFamily="34" charset="0"/>
            </a:rPr>
            <a:t>дворовых территорий</a:t>
          </a:r>
          <a:endParaRPr lang="ru-RU" dirty="0">
            <a:ln w="17780" cmpd="sng">
              <a:prstDash val="solid"/>
              <a:miter lim="800000"/>
            </a:ln>
            <a:solidFill>
              <a:schemeClr val="tx2">
                <a:lumMod val="75000"/>
              </a:schemeClr>
            </a:solidFill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2F545575-899D-4E67-8AF0-3824D03D490F}" type="parTrans" cxnId="{0A7349B2-D79E-435B-8E87-BBF09DA4F7FC}">
      <dgm:prSet/>
      <dgm:spPr/>
      <dgm:t>
        <a:bodyPr/>
        <a:lstStyle/>
        <a:p>
          <a:endParaRPr lang="ru-RU"/>
        </a:p>
      </dgm:t>
    </dgm:pt>
    <dgm:pt modelId="{75F3E381-895D-4E7E-936C-0B068653C4C1}" type="sibTrans" cxnId="{0A7349B2-D79E-435B-8E87-BBF09DA4F7FC}">
      <dgm:prSet/>
      <dgm:spPr/>
      <dgm:t>
        <a:bodyPr/>
        <a:lstStyle/>
        <a:p>
          <a:endParaRPr lang="ru-RU"/>
        </a:p>
      </dgm:t>
    </dgm:pt>
    <dgm:pt modelId="{65BD5431-5E25-45FD-B3AA-BC0AADA08364}">
      <dgm:prSet phldrT="[Текст]"/>
      <dgm:spPr/>
      <dgm:t>
        <a:bodyPr/>
        <a:lstStyle/>
        <a:p>
          <a:r>
            <a:rPr lang="ru-RU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2 объектов</a:t>
          </a:r>
          <a:endParaRPr lang="ru-RU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B578F115-C799-4958-83B0-A14BEE8F7CB7}" type="parTrans" cxnId="{79410036-92DD-4747-88AD-4E5F20C0F441}">
      <dgm:prSet/>
      <dgm:spPr/>
      <dgm:t>
        <a:bodyPr/>
        <a:lstStyle/>
        <a:p>
          <a:endParaRPr lang="ru-RU"/>
        </a:p>
      </dgm:t>
    </dgm:pt>
    <dgm:pt modelId="{1B1C0E58-8785-490F-B741-7C300E114466}" type="sibTrans" cxnId="{79410036-92DD-4747-88AD-4E5F20C0F441}">
      <dgm:prSet/>
      <dgm:spPr/>
      <dgm:t>
        <a:bodyPr/>
        <a:lstStyle/>
        <a:p>
          <a:endParaRPr lang="ru-RU"/>
        </a:p>
      </dgm:t>
    </dgm:pt>
    <dgm:pt modelId="{93D9E069-D673-46F9-B620-FC26C3D9ABE4}">
      <dgm:prSet phldrT="[Текст]"/>
      <dgm:spPr/>
      <dgm:t>
        <a:bodyPr/>
        <a:lstStyle/>
        <a:p>
          <a:r>
            <a:rPr lang="ru-RU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7 объектов</a:t>
          </a:r>
          <a:endParaRPr lang="ru-RU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BFE4834C-905B-42F4-B464-0C0B9D0776B8}" type="parTrans" cxnId="{A8B498FD-44F0-46DE-81E8-7E186C3AA346}">
      <dgm:prSet/>
      <dgm:spPr/>
      <dgm:t>
        <a:bodyPr/>
        <a:lstStyle/>
        <a:p>
          <a:endParaRPr lang="ru-RU"/>
        </a:p>
      </dgm:t>
    </dgm:pt>
    <dgm:pt modelId="{61393F72-ABC0-4ACD-A81E-F72B24795F29}" type="sibTrans" cxnId="{A8B498FD-44F0-46DE-81E8-7E186C3AA346}">
      <dgm:prSet/>
      <dgm:spPr/>
      <dgm:t>
        <a:bodyPr/>
        <a:lstStyle/>
        <a:p>
          <a:endParaRPr lang="ru-RU"/>
        </a:p>
      </dgm:t>
    </dgm:pt>
    <dgm:pt modelId="{7B1466B9-75EE-41EA-8AF2-FB02F3727347}" type="pres">
      <dgm:prSet presAssocID="{DD5F53F7-68EA-4C91-BB39-36DD8CCE9F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5B387B-8FEC-4427-892B-C1165CBE9551}" type="pres">
      <dgm:prSet presAssocID="{ABAC13CE-DAD0-4A5C-BED9-62475B2F55B7}" presName="linNode" presStyleCnt="0"/>
      <dgm:spPr/>
    </dgm:pt>
    <dgm:pt modelId="{6990FC68-50F6-4157-8BFD-10CC77C99A25}" type="pres">
      <dgm:prSet presAssocID="{ABAC13CE-DAD0-4A5C-BED9-62475B2F55B7}" presName="parentText" presStyleLbl="node1" presStyleIdx="0" presStyleCnt="3" custLinFactNeighborX="100000" custLinFactNeighborY="29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B4B8C-535D-47EB-B23A-2BEB0BF516F0}" type="pres">
      <dgm:prSet presAssocID="{ABAC13CE-DAD0-4A5C-BED9-62475B2F55B7}" presName="descendantText" presStyleLbl="alignAccFollowNode1" presStyleIdx="0" presStyleCnt="2" custLinFactNeighborX="-97563" custLinFactNeighborY="3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1AC12-7A49-4B95-8ACB-F10FEE583DEB}" type="pres">
      <dgm:prSet presAssocID="{E1DFB914-0B85-47B2-A159-467CED289648}" presName="sp" presStyleCnt="0"/>
      <dgm:spPr/>
    </dgm:pt>
    <dgm:pt modelId="{692BFB8F-E6BB-44C5-80F8-EA852766E4F2}" type="pres">
      <dgm:prSet presAssocID="{65BD5431-5E25-45FD-B3AA-BC0AADA08364}" presName="linNode" presStyleCnt="0"/>
      <dgm:spPr/>
    </dgm:pt>
    <dgm:pt modelId="{E13524B9-DF8D-4489-842F-C5854CCE20D3}" type="pres">
      <dgm:prSet presAssocID="{65BD5431-5E25-45FD-B3AA-BC0AADA08364}" presName="parentText" presStyleLbl="node1" presStyleIdx="1" presStyleCnt="3" custLinFactNeighborX="100000" custLinFactNeighborY="-26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5A9FA-A2E9-4385-8EDC-D4E48DDDB2D0}" type="pres">
      <dgm:prSet presAssocID="{65BD5431-5E25-45FD-B3AA-BC0AADA08364}" presName="descendantText" presStyleLbl="alignAccFollowNode1" presStyleIdx="1" presStyleCnt="2" custLinFactNeighborX="-97495" custLinFactNeighborY="-9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51321-0A06-4812-925E-CA50065B889E}" type="pres">
      <dgm:prSet presAssocID="{1B1C0E58-8785-490F-B741-7C300E114466}" presName="sp" presStyleCnt="0"/>
      <dgm:spPr/>
    </dgm:pt>
    <dgm:pt modelId="{0AA03009-80A6-44D4-8D27-1AC6724604E5}" type="pres">
      <dgm:prSet presAssocID="{93D9E069-D673-46F9-B620-FC26C3D9ABE4}" presName="linNode" presStyleCnt="0"/>
      <dgm:spPr/>
    </dgm:pt>
    <dgm:pt modelId="{339884AE-1EAF-405D-9E45-F2948A0E885A}" type="pres">
      <dgm:prSet presAssocID="{93D9E069-D673-46F9-B620-FC26C3D9ABE4}" presName="parentText" presStyleLbl="node1" presStyleIdx="2" presStyleCnt="3" custLinFactX="77506" custLinFactNeighborX="100000" custLinFactNeighborY="-76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A40A92-69D8-40BE-B16D-3D0C0030C122}" type="presOf" srcId="{EDB1EA19-C1F2-4828-A03B-441526011507}" destId="{4AF5A9FA-A2E9-4385-8EDC-D4E48DDDB2D0}" srcOrd="0" destOrd="0" presId="urn:microsoft.com/office/officeart/2005/8/layout/vList5"/>
    <dgm:cxn modelId="{C2EBD057-BCD3-43C6-AD20-DED0DAC9E1C1}" type="presOf" srcId="{71477B86-AE18-4EFC-8375-4BDA7FC192F6}" destId="{621B4B8C-535D-47EB-B23A-2BEB0BF516F0}" srcOrd="0" destOrd="0" presId="urn:microsoft.com/office/officeart/2005/8/layout/vList5"/>
    <dgm:cxn modelId="{B34BF249-9AEE-47E0-A625-5B19A4B7CE01}" type="presOf" srcId="{93D9E069-D673-46F9-B620-FC26C3D9ABE4}" destId="{339884AE-1EAF-405D-9E45-F2948A0E885A}" srcOrd="0" destOrd="0" presId="urn:microsoft.com/office/officeart/2005/8/layout/vList5"/>
    <dgm:cxn modelId="{943F4A8E-3724-4478-A839-F62091198325}" srcId="{65BD5431-5E25-45FD-B3AA-BC0AADA08364}" destId="{EDB1EA19-C1F2-4828-A03B-441526011507}" srcOrd="0" destOrd="0" parTransId="{D2043125-41A1-4DEF-9D49-F30E590976BB}" sibTransId="{BA238B4C-DD6D-4AAB-BBA1-81A879B8FF87}"/>
    <dgm:cxn modelId="{4BB9CA67-6B96-4C6D-83FE-31204D96F094}" type="presOf" srcId="{DD5F53F7-68EA-4C91-BB39-36DD8CCE9F6C}" destId="{7B1466B9-75EE-41EA-8AF2-FB02F3727347}" srcOrd="0" destOrd="0" presId="urn:microsoft.com/office/officeart/2005/8/layout/vList5"/>
    <dgm:cxn modelId="{9E0C1F01-8225-43BA-A0F2-7DCD66B60931}" type="presOf" srcId="{ABAC13CE-DAD0-4A5C-BED9-62475B2F55B7}" destId="{6990FC68-50F6-4157-8BFD-10CC77C99A25}" srcOrd="0" destOrd="0" presId="urn:microsoft.com/office/officeart/2005/8/layout/vList5"/>
    <dgm:cxn modelId="{A8B498FD-44F0-46DE-81E8-7E186C3AA346}" srcId="{DD5F53F7-68EA-4C91-BB39-36DD8CCE9F6C}" destId="{93D9E069-D673-46F9-B620-FC26C3D9ABE4}" srcOrd="2" destOrd="0" parTransId="{BFE4834C-905B-42F4-B464-0C0B9D0776B8}" sibTransId="{61393F72-ABC0-4ACD-A81E-F72B24795F29}"/>
    <dgm:cxn modelId="{0A7349B2-D79E-435B-8E87-BBF09DA4F7FC}" srcId="{ABAC13CE-DAD0-4A5C-BED9-62475B2F55B7}" destId="{71477B86-AE18-4EFC-8375-4BDA7FC192F6}" srcOrd="0" destOrd="0" parTransId="{2F545575-899D-4E67-8AF0-3824D03D490F}" sibTransId="{75F3E381-895D-4E7E-936C-0B068653C4C1}"/>
    <dgm:cxn modelId="{A1528838-56B8-4D98-904F-B8E8811366E8}" type="presOf" srcId="{65BD5431-5E25-45FD-B3AA-BC0AADA08364}" destId="{E13524B9-DF8D-4489-842F-C5854CCE20D3}" srcOrd="0" destOrd="0" presId="urn:microsoft.com/office/officeart/2005/8/layout/vList5"/>
    <dgm:cxn modelId="{B61E4806-0C71-49FA-B17E-10E4FC517D55}" srcId="{DD5F53F7-68EA-4C91-BB39-36DD8CCE9F6C}" destId="{ABAC13CE-DAD0-4A5C-BED9-62475B2F55B7}" srcOrd="0" destOrd="0" parTransId="{9BFD92AE-DACB-49CC-B06C-D11843661E15}" sibTransId="{E1DFB914-0B85-47B2-A159-467CED289648}"/>
    <dgm:cxn modelId="{79410036-92DD-4747-88AD-4E5F20C0F441}" srcId="{DD5F53F7-68EA-4C91-BB39-36DD8CCE9F6C}" destId="{65BD5431-5E25-45FD-B3AA-BC0AADA08364}" srcOrd="1" destOrd="0" parTransId="{B578F115-C799-4958-83B0-A14BEE8F7CB7}" sibTransId="{1B1C0E58-8785-490F-B741-7C300E114466}"/>
    <dgm:cxn modelId="{381E314F-B86B-4345-A6CE-4EFACC8859E3}" type="presParOf" srcId="{7B1466B9-75EE-41EA-8AF2-FB02F3727347}" destId="{545B387B-8FEC-4427-892B-C1165CBE9551}" srcOrd="0" destOrd="0" presId="urn:microsoft.com/office/officeart/2005/8/layout/vList5"/>
    <dgm:cxn modelId="{70A039C6-38FF-4F7D-8A0E-BD8B874E516E}" type="presParOf" srcId="{545B387B-8FEC-4427-892B-C1165CBE9551}" destId="{6990FC68-50F6-4157-8BFD-10CC77C99A25}" srcOrd="0" destOrd="0" presId="urn:microsoft.com/office/officeart/2005/8/layout/vList5"/>
    <dgm:cxn modelId="{362251B9-3308-4F9D-9382-7CBA6498603F}" type="presParOf" srcId="{545B387B-8FEC-4427-892B-C1165CBE9551}" destId="{621B4B8C-535D-47EB-B23A-2BEB0BF516F0}" srcOrd="1" destOrd="0" presId="urn:microsoft.com/office/officeart/2005/8/layout/vList5"/>
    <dgm:cxn modelId="{0EFB28D1-1C67-4C8D-92C0-193DBF9AF8E3}" type="presParOf" srcId="{7B1466B9-75EE-41EA-8AF2-FB02F3727347}" destId="{3FF1AC12-7A49-4B95-8ACB-F10FEE583DEB}" srcOrd="1" destOrd="0" presId="urn:microsoft.com/office/officeart/2005/8/layout/vList5"/>
    <dgm:cxn modelId="{0DEC54BB-0728-4A82-A8A8-B72CE6DA2FDA}" type="presParOf" srcId="{7B1466B9-75EE-41EA-8AF2-FB02F3727347}" destId="{692BFB8F-E6BB-44C5-80F8-EA852766E4F2}" srcOrd="2" destOrd="0" presId="urn:microsoft.com/office/officeart/2005/8/layout/vList5"/>
    <dgm:cxn modelId="{C6F2F157-34C5-4342-AFBB-08A1FBD8109F}" type="presParOf" srcId="{692BFB8F-E6BB-44C5-80F8-EA852766E4F2}" destId="{E13524B9-DF8D-4489-842F-C5854CCE20D3}" srcOrd="0" destOrd="0" presId="urn:microsoft.com/office/officeart/2005/8/layout/vList5"/>
    <dgm:cxn modelId="{ACC2788E-4619-4982-87EC-B1E90AE9C21C}" type="presParOf" srcId="{692BFB8F-E6BB-44C5-80F8-EA852766E4F2}" destId="{4AF5A9FA-A2E9-4385-8EDC-D4E48DDDB2D0}" srcOrd="1" destOrd="0" presId="urn:microsoft.com/office/officeart/2005/8/layout/vList5"/>
    <dgm:cxn modelId="{6668EC76-5903-41E1-99C6-5B81F396BB44}" type="presParOf" srcId="{7B1466B9-75EE-41EA-8AF2-FB02F3727347}" destId="{85C51321-0A06-4812-925E-CA50065B889E}" srcOrd="3" destOrd="0" presId="urn:microsoft.com/office/officeart/2005/8/layout/vList5"/>
    <dgm:cxn modelId="{7E221B47-76C5-4556-BF1D-86408187F93F}" type="presParOf" srcId="{7B1466B9-75EE-41EA-8AF2-FB02F3727347}" destId="{0AA03009-80A6-44D4-8D27-1AC6724604E5}" srcOrd="4" destOrd="0" presId="urn:microsoft.com/office/officeart/2005/8/layout/vList5"/>
    <dgm:cxn modelId="{724A0708-36A0-467B-A555-91367DAA0C80}" type="presParOf" srcId="{0AA03009-80A6-44D4-8D27-1AC6724604E5}" destId="{339884AE-1EAF-405D-9E45-F2948A0E885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BE37C2-C529-4A8D-AEE9-2D068551624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A3E81C-BC3F-4DD6-ADFF-61DAC7670EA9}">
      <dgm:prSet phldrT="[Текст]"/>
      <dgm:spPr/>
      <dgm:t>
        <a:bodyPr/>
        <a:lstStyle/>
        <a:p>
          <a:r>
            <a:rPr lang="ru-RU" dirty="0">
              <a:latin typeface="Constantia" pitchFamily="18" charset="0"/>
              <a:cs typeface="Times New Roman" panose="02020603050405020304" pitchFamily="18" charset="0"/>
            </a:rPr>
            <a:t>Виды работ для отбывающих наказание:</a:t>
          </a:r>
          <a:endParaRPr lang="ru-RU" dirty="0">
            <a:latin typeface="Constantia" pitchFamily="18" charset="0"/>
          </a:endParaRPr>
        </a:p>
      </dgm:t>
    </dgm:pt>
    <dgm:pt modelId="{AC3851AB-CE9D-42D9-96E6-0AF6D62E6634}" type="parTrans" cxnId="{9F05D3BE-8A10-4A87-9944-1E62F3DD17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F9970B-5741-49DF-B0DE-FA38A7D1BE0E}" type="sibTrans" cxnId="{9F05D3BE-8A10-4A87-9944-1E62F3DD17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AE36C24-510E-4EF8-A3C9-5A6FE7F604C6}">
      <dgm:prSet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очистка территории от мусора</a:t>
          </a:r>
          <a:endParaRPr lang="ru-RU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7A7D77F9-8AB5-42FD-82EB-E12B2BB2B323}" type="parTrans" cxnId="{45F5A94A-EAF6-40CF-ABF8-E79F9F29DFE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C33F33-247C-4341-8081-4FF4B380CAA3}" type="sibTrans" cxnId="{45F5A94A-EAF6-40CF-ABF8-E79F9F29DFE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629E917-6498-4E9E-B252-EE74301417B3}">
      <dgm:prSet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уборка придомовых территорий, чердачных и подвальных помещений</a:t>
          </a:r>
        </a:p>
      </dgm:t>
    </dgm:pt>
    <dgm:pt modelId="{FF2E04B1-02FF-40D4-B8E5-D579F76057AB}" type="parTrans" cxnId="{E94C9260-39B8-4475-A525-411C34C0C4D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290698E-9249-4EA8-92FC-B9240A665C64}" type="sibTrans" cxnId="{E94C9260-39B8-4475-A525-411C34C0C4D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B5B8AA-D9FB-4977-9396-0846A80CA744}">
      <dgm:prSet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уборка подъездов (лестниц, проемов, площадок)</a:t>
          </a:r>
        </a:p>
      </dgm:t>
    </dgm:pt>
    <dgm:pt modelId="{4A2FE5B2-9BFE-4F28-AC1C-1994A2DDC338}" type="parTrans" cxnId="{8875D7E4-4A64-4788-952D-6C7982C3AD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792CD87-B9C2-4E15-8D04-AE25921BED98}" type="sibTrans" cxnId="{8875D7E4-4A64-4788-952D-6C7982C3AD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E41414-AF17-40B6-8EAB-E9455CA66D7C}">
      <dgm:prSet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санитарная очистка территорий и контейнерных площадок от мусора и твердых бытовых отходов</a:t>
          </a:r>
        </a:p>
      </dgm:t>
    </dgm:pt>
    <dgm:pt modelId="{BF17D387-AABA-47A4-B3F8-00B18FFB6594}" type="parTrans" cxnId="{7FF5EDE3-7D67-4A09-8B91-A8A85555E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3AEFCAA-451F-437B-A4E3-51F247D07D03}" type="sibTrans" cxnId="{7FF5EDE3-7D67-4A09-8B91-A8A85555E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D7997E4-50F4-42E4-8657-C08F62785D9C}">
      <dgm:prSet/>
      <dgm:spPr/>
      <dgm:t>
        <a:bodyPr/>
        <a:lstStyle/>
        <a:p>
          <a:r>
            <a:rPr lang="ru-RU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содержание и ремонт автомобильных дорог, проездов, тротуаров</a:t>
          </a:r>
        </a:p>
      </dgm:t>
    </dgm:pt>
    <dgm:pt modelId="{5BDDCEFF-EE40-419F-B73B-0996DD5ED2E6}" type="parTrans" cxnId="{B8D15474-F6D7-4B8E-B27F-7AE1CB8619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5EF569-0690-490B-8EB3-2C37B2AB216D}" type="sibTrans" cxnId="{B8D15474-F6D7-4B8E-B27F-7AE1CB8619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9442FD-C425-4D65-B549-C231FC7B861B}" type="pres">
      <dgm:prSet presAssocID="{A6BE37C2-C529-4A8D-AEE9-2D068551624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84B967-8AED-4E1E-9E1B-4CF36010623A}" type="pres">
      <dgm:prSet presAssocID="{76A3E81C-BC3F-4DD6-ADFF-61DAC7670EA9}" presName="root" presStyleCnt="0"/>
      <dgm:spPr/>
    </dgm:pt>
    <dgm:pt modelId="{A91CD893-227B-421F-B23B-8A7C24884563}" type="pres">
      <dgm:prSet presAssocID="{76A3E81C-BC3F-4DD6-ADFF-61DAC7670EA9}" presName="rootComposite" presStyleCnt="0"/>
      <dgm:spPr/>
    </dgm:pt>
    <dgm:pt modelId="{DB0AA448-24EE-47E8-AC96-B6B66EE64EF3}" type="pres">
      <dgm:prSet presAssocID="{76A3E81C-BC3F-4DD6-ADFF-61DAC7670EA9}" presName="rootText" presStyleLbl="node1" presStyleIdx="0" presStyleCnt="1" custScaleX="190240" custLinFactNeighborX="376" custLinFactNeighborY="1316"/>
      <dgm:spPr/>
      <dgm:t>
        <a:bodyPr/>
        <a:lstStyle/>
        <a:p>
          <a:endParaRPr lang="ru-RU"/>
        </a:p>
      </dgm:t>
    </dgm:pt>
    <dgm:pt modelId="{B9D3AC87-2D44-4B42-BBAC-C5CF5A385095}" type="pres">
      <dgm:prSet presAssocID="{76A3E81C-BC3F-4DD6-ADFF-61DAC7670EA9}" presName="rootConnector" presStyleLbl="node1" presStyleIdx="0" presStyleCnt="1"/>
      <dgm:spPr/>
      <dgm:t>
        <a:bodyPr/>
        <a:lstStyle/>
        <a:p>
          <a:endParaRPr lang="ru-RU"/>
        </a:p>
      </dgm:t>
    </dgm:pt>
    <dgm:pt modelId="{730F3AF8-AADE-4A41-B4E6-2863852AD645}" type="pres">
      <dgm:prSet presAssocID="{76A3E81C-BC3F-4DD6-ADFF-61DAC7670EA9}" presName="childShape" presStyleCnt="0"/>
      <dgm:spPr/>
    </dgm:pt>
    <dgm:pt modelId="{AB5D133F-A282-4055-ACAB-0AB2A5FC2F32}" type="pres">
      <dgm:prSet presAssocID="{7A7D77F9-8AB5-42FD-82EB-E12B2BB2B323}" presName="Name13" presStyleLbl="parChTrans1D2" presStyleIdx="0" presStyleCnt="5"/>
      <dgm:spPr/>
      <dgm:t>
        <a:bodyPr/>
        <a:lstStyle/>
        <a:p>
          <a:endParaRPr lang="ru-RU"/>
        </a:p>
      </dgm:t>
    </dgm:pt>
    <dgm:pt modelId="{365D5A15-BB62-4F04-8337-5DF3CFC4451C}" type="pres">
      <dgm:prSet presAssocID="{5AE36C24-510E-4EF8-A3C9-5A6FE7F604C6}" presName="childText" presStyleLbl="bgAcc1" presStyleIdx="0" presStyleCnt="5" custScaleX="30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58572-B044-4D6F-BF78-0FC8AE418824}" type="pres">
      <dgm:prSet presAssocID="{FF2E04B1-02FF-40D4-B8E5-D579F76057AB}" presName="Name13" presStyleLbl="parChTrans1D2" presStyleIdx="1" presStyleCnt="5"/>
      <dgm:spPr/>
      <dgm:t>
        <a:bodyPr/>
        <a:lstStyle/>
        <a:p>
          <a:endParaRPr lang="ru-RU"/>
        </a:p>
      </dgm:t>
    </dgm:pt>
    <dgm:pt modelId="{6F009F66-5DD3-4B76-9ED1-8281CD71F069}" type="pres">
      <dgm:prSet presAssocID="{9629E917-6498-4E9E-B252-EE74301417B3}" presName="childText" presStyleLbl="bgAcc1" presStyleIdx="1" presStyleCnt="5" custScaleX="30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159C1-99E6-478B-8A31-EA104847749A}" type="pres">
      <dgm:prSet presAssocID="{4A2FE5B2-9BFE-4F28-AC1C-1994A2DDC338}" presName="Name13" presStyleLbl="parChTrans1D2" presStyleIdx="2" presStyleCnt="5"/>
      <dgm:spPr/>
      <dgm:t>
        <a:bodyPr/>
        <a:lstStyle/>
        <a:p>
          <a:endParaRPr lang="ru-RU"/>
        </a:p>
      </dgm:t>
    </dgm:pt>
    <dgm:pt modelId="{9D8E265A-517F-427D-ABFA-36F0E0822A0B}" type="pres">
      <dgm:prSet presAssocID="{AFB5B8AA-D9FB-4977-9396-0846A80CA744}" presName="childText" presStyleLbl="bgAcc1" presStyleIdx="2" presStyleCnt="5" custScaleX="30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683B8-C917-449B-B712-21735871E1B2}" type="pres">
      <dgm:prSet presAssocID="{BF17D387-AABA-47A4-B3F8-00B18FFB6594}" presName="Name13" presStyleLbl="parChTrans1D2" presStyleIdx="3" presStyleCnt="5"/>
      <dgm:spPr/>
      <dgm:t>
        <a:bodyPr/>
        <a:lstStyle/>
        <a:p>
          <a:endParaRPr lang="ru-RU"/>
        </a:p>
      </dgm:t>
    </dgm:pt>
    <dgm:pt modelId="{9C5568E1-1EDD-4DA2-B407-3FAA476A5578}" type="pres">
      <dgm:prSet presAssocID="{92E41414-AF17-40B6-8EAB-E9455CA66D7C}" presName="childText" presStyleLbl="bgAcc1" presStyleIdx="3" presStyleCnt="5" custScaleX="30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7BADC-AA66-4D9E-9A7F-F22479E5203A}" type="pres">
      <dgm:prSet presAssocID="{5BDDCEFF-EE40-419F-B73B-0996DD5ED2E6}" presName="Name13" presStyleLbl="parChTrans1D2" presStyleIdx="4" presStyleCnt="5"/>
      <dgm:spPr/>
      <dgm:t>
        <a:bodyPr/>
        <a:lstStyle/>
        <a:p>
          <a:endParaRPr lang="ru-RU"/>
        </a:p>
      </dgm:t>
    </dgm:pt>
    <dgm:pt modelId="{F02660F8-30EA-43C7-8D9B-F748ED74B6E8}" type="pres">
      <dgm:prSet presAssocID="{CD7997E4-50F4-42E4-8657-C08F62785D9C}" presName="childText" presStyleLbl="bgAcc1" presStyleIdx="4" presStyleCnt="5" custScaleX="304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B7F933-EE31-4605-A799-F6A224FF4306}" type="presOf" srcId="{5AE36C24-510E-4EF8-A3C9-5A6FE7F604C6}" destId="{365D5A15-BB62-4F04-8337-5DF3CFC4451C}" srcOrd="0" destOrd="0" presId="urn:microsoft.com/office/officeart/2005/8/layout/hierarchy3"/>
    <dgm:cxn modelId="{45F5A94A-EAF6-40CF-ABF8-E79F9F29DFEC}" srcId="{76A3E81C-BC3F-4DD6-ADFF-61DAC7670EA9}" destId="{5AE36C24-510E-4EF8-A3C9-5A6FE7F604C6}" srcOrd="0" destOrd="0" parTransId="{7A7D77F9-8AB5-42FD-82EB-E12B2BB2B323}" sibTransId="{8DC33F33-247C-4341-8081-4FF4B380CAA3}"/>
    <dgm:cxn modelId="{64582BB4-CF13-4008-9F31-7DC331524DF8}" type="presOf" srcId="{5BDDCEFF-EE40-419F-B73B-0996DD5ED2E6}" destId="{15E7BADC-AA66-4D9E-9A7F-F22479E5203A}" srcOrd="0" destOrd="0" presId="urn:microsoft.com/office/officeart/2005/8/layout/hierarchy3"/>
    <dgm:cxn modelId="{55F18E04-1EC0-40CB-ABD8-5C9DE316C97A}" type="presOf" srcId="{AFB5B8AA-D9FB-4977-9396-0846A80CA744}" destId="{9D8E265A-517F-427D-ABFA-36F0E0822A0B}" srcOrd="0" destOrd="0" presId="urn:microsoft.com/office/officeart/2005/8/layout/hierarchy3"/>
    <dgm:cxn modelId="{FC1952D8-F595-4702-8B06-C3B250935782}" type="presOf" srcId="{A6BE37C2-C529-4A8D-AEE9-2D0685516249}" destId="{F19442FD-C425-4D65-B549-C231FC7B861B}" srcOrd="0" destOrd="0" presId="urn:microsoft.com/office/officeart/2005/8/layout/hierarchy3"/>
    <dgm:cxn modelId="{62D948C8-24EA-4D0B-99DF-3C1A69253383}" type="presOf" srcId="{92E41414-AF17-40B6-8EAB-E9455CA66D7C}" destId="{9C5568E1-1EDD-4DA2-B407-3FAA476A5578}" srcOrd="0" destOrd="0" presId="urn:microsoft.com/office/officeart/2005/8/layout/hierarchy3"/>
    <dgm:cxn modelId="{E94C9260-39B8-4475-A525-411C34C0C4DF}" srcId="{76A3E81C-BC3F-4DD6-ADFF-61DAC7670EA9}" destId="{9629E917-6498-4E9E-B252-EE74301417B3}" srcOrd="1" destOrd="0" parTransId="{FF2E04B1-02FF-40D4-B8E5-D579F76057AB}" sibTransId="{4290698E-9249-4EA8-92FC-B9240A665C64}"/>
    <dgm:cxn modelId="{9F05D3BE-8A10-4A87-9944-1E62F3DD179E}" srcId="{A6BE37C2-C529-4A8D-AEE9-2D0685516249}" destId="{76A3E81C-BC3F-4DD6-ADFF-61DAC7670EA9}" srcOrd="0" destOrd="0" parTransId="{AC3851AB-CE9D-42D9-96E6-0AF6D62E6634}" sibTransId="{FFF9970B-5741-49DF-B0DE-FA38A7D1BE0E}"/>
    <dgm:cxn modelId="{B8D15474-F6D7-4B8E-B27F-7AE1CB861900}" srcId="{76A3E81C-BC3F-4DD6-ADFF-61DAC7670EA9}" destId="{CD7997E4-50F4-42E4-8657-C08F62785D9C}" srcOrd="4" destOrd="0" parTransId="{5BDDCEFF-EE40-419F-B73B-0996DD5ED2E6}" sibTransId="{155EF569-0690-490B-8EB3-2C37B2AB216D}"/>
    <dgm:cxn modelId="{A4E66038-D35F-4BFF-95A6-CE4ABEC916EB}" type="presOf" srcId="{7A7D77F9-8AB5-42FD-82EB-E12B2BB2B323}" destId="{AB5D133F-A282-4055-ACAB-0AB2A5FC2F32}" srcOrd="0" destOrd="0" presId="urn:microsoft.com/office/officeart/2005/8/layout/hierarchy3"/>
    <dgm:cxn modelId="{AE48AD0B-3CBA-4575-B20F-78D8E596B363}" type="presOf" srcId="{76A3E81C-BC3F-4DD6-ADFF-61DAC7670EA9}" destId="{B9D3AC87-2D44-4B42-BBAC-C5CF5A385095}" srcOrd="1" destOrd="0" presId="urn:microsoft.com/office/officeart/2005/8/layout/hierarchy3"/>
    <dgm:cxn modelId="{7FF5EDE3-7D67-4A09-8B91-A8A85555E8AC}" srcId="{76A3E81C-BC3F-4DD6-ADFF-61DAC7670EA9}" destId="{92E41414-AF17-40B6-8EAB-E9455CA66D7C}" srcOrd="3" destOrd="0" parTransId="{BF17D387-AABA-47A4-B3F8-00B18FFB6594}" sibTransId="{F3AEFCAA-451F-437B-A4E3-51F247D07D03}"/>
    <dgm:cxn modelId="{A8C420E9-64F0-4E20-9F8C-17A71E5D968B}" type="presOf" srcId="{4A2FE5B2-9BFE-4F28-AC1C-1994A2DDC338}" destId="{CBF159C1-99E6-478B-8A31-EA104847749A}" srcOrd="0" destOrd="0" presId="urn:microsoft.com/office/officeart/2005/8/layout/hierarchy3"/>
    <dgm:cxn modelId="{018A9D77-743C-4CCF-AFC7-2840C09473E6}" type="presOf" srcId="{FF2E04B1-02FF-40D4-B8E5-D579F76057AB}" destId="{80058572-B044-4D6F-BF78-0FC8AE418824}" srcOrd="0" destOrd="0" presId="urn:microsoft.com/office/officeart/2005/8/layout/hierarchy3"/>
    <dgm:cxn modelId="{25634C7B-72CE-4D95-B0E0-A4225ADEC683}" type="presOf" srcId="{9629E917-6498-4E9E-B252-EE74301417B3}" destId="{6F009F66-5DD3-4B76-9ED1-8281CD71F069}" srcOrd="0" destOrd="0" presId="urn:microsoft.com/office/officeart/2005/8/layout/hierarchy3"/>
    <dgm:cxn modelId="{8CDE5C60-1BBB-4ACC-AA8F-6DBB39A28C59}" type="presOf" srcId="{76A3E81C-BC3F-4DD6-ADFF-61DAC7670EA9}" destId="{DB0AA448-24EE-47E8-AC96-B6B66EE64EF3}" srcOrd="0" destOrd="0" presId="urn:microsoft.com/office/officeart/2005/8/layout/hierarchy3"/>
    <dgm:cxn modelId="{F179C64D-B343-4B8E-8957-165BD61ED907}" type="presOf" srcId="{CD7997E4-50F4-42E4-8657-C08F62785D9C}" destId="{F02660F8-30EA-43C7-8D9B-F748ED74B6E8}" srcOrd="0" destOrd="0" presId="urn:microsoft.com/office/officeart/2005/8/layout/hierarchy3"/>
    <dgm:cxn modelId="{8875D7E4-4A64-4788-952D-6C7982C3ADBA}" srcId="{76A3E81C-BC3F-4DD6-ADFF-61DAC7670EA9}" destId="{AFB5B8AA-D9FB-4977-9396-0846A80CA744}" srcOrd="2" destOrd="0" parTransId="{4A2FE5B2-9BFE-4F28-AC1C-1994A2DDC338}" sibTransId="{3792CD87-B9C2-4E15-8D04-AE25921BED98}"/>
    <dgm:cxn modelId="{C3E2DAFD-98F0-414B-9155-C3A55080BCC0}" type="presOf" srcId="{BF17D387-AABA-47A4-B3F8-00B18FFB6594}" destId="{812683B8-C917-449B-B712-21735871E1B2}" srcOrd="0" destOrd="0" presId="urn:microsoft.com/office/officeart/2005/8/layout/hierarchy3"/>
    <dgm:cxn modelId="{E1410E9E-04A3-40C6-AA29-1AA6919F1D15}" type="presParOf" srcId="{F19442FD-C425-4D65-B549-C231FC7B861B}" destId="{2484B967-8AED-4E1E-9E1B-4CF36010623A}" srcOrd="0" destOrd="0" presId="urn:microsoft.com/office/officeart/2005/8/layout/hierarchy3"/>
    <dgm:cxn modelId="{EF27451B-2734-4F3D-A56D-E6884A0D129E}" type="presParOf" srcId="{2484B967-8AED-4E1E-9E1B-4CF36010623A}" destId="{A91CD893-227B-421F-B23B-8A7C24884563}" srcOrd="0" destOrd="0" presId="urn:microsoft.com/office/officeart/2005/8/layout/hierarchy3"/>
    <dgm:cxn modelId="{AE2EE241-BB2B-4B9B-8C64-3E533B4CD711}" type="presParOf" srcId="{A91CD893-227B-421F-B23B-8A7C24884563}" destId="{DB0AA448-24EE-47E8-AC96-B6B66EE64EF3}" srcOrd="0" destOrd="0" presId="urn:microsoft.com/office/officeart/2005/8/layout/hierarchy3"/>
    <dgm:cxn modelId="{504B3996-7D81-44CD-A155-D7A61D69C6CE}" type="presParOf" srcId="{A91CD893-227B-421F-B23B-8A7C24884563}" destId="{B9D3AC87-2D44-4B42-BBAC-C5CF5A385095}" srcOrd="1" destOrd="0" presId="urn:microsoft.com/office/officeart/2005/8/layout/hierarchy3"/>
    <dgm:cxn modelId="{967BE05D-A390-48A7-95C4-F344EC80B858}" type="presParOf" srcId="{2484B967-8AED-4E1E-9E1B-4CF36010623A}" destId="{730F3AF8-AADE-4A41-B4E6-2863852AD645}" srcOrd="1" destOrd="0" presId="urn:microsoft.com/office/officeart/2005/8/layout/hierarchy3"/>
    <dgm:cxn modelId="{9EA055BB-AE2A-45B6-AC18-6058A2BBAA7D}" type="presParOf" srcId="{730F3AF8-AADE-4A41-B4E6-2863852AD645}" destId="{AB5D133F-A282-4055-ACAB-0AB2A5FC2F32}" srcOrd="0" destOrd="0" presId="urn:microsoft.com/office/officeart/2005/8/layout/hierarchy3"/>
    <dgm:cxn modelId="{DCC96CDC-6764-4F71-B42C-8F1AB055C61E}" type="presParOf" srcId="{730F3AF8-AADE-4A41-B4E6-2863852AD645}" destId="{365D5A15-BB62-4F04-8337-5DF3CFC4451C}" srcOrd="1" destOrd="0" presId="urn:microsoft.com/office/officeart/2005/8/layout/hierarchy3"/>
    <dgm:cxn modelId="{99FEE9DA-E719-48BE-95C1-1B867FF9C816}" type="presParOf" srcId="{730F3AF8-AADE-4A41-B4E6-2863852AD645}" destId="{80058572-B044-4D6F-BF78-0FC8AE418824}" srcOrd="2" destOrd="0" presId="urn:microsoft.com/office/officeart/2005/8/layout/hierarchy3"/>
    <dgm:cxn modelId="{329BD495-303C-4452-9436-406D1BD64643}" type="presParOf" srcId="{730F3AF8-AADE-4A41-B4E6-2863852AD645}" destId="{6F009F66-5DD3-4B76-9ED1-8281CD71F069}" srcOrd="3" destOrd="0" presId="urn:microsoft.com/office/officeart/2005/8/layout/hierarchy3"/>
    <dgm:cxn modelId="{616C09B9-9A93-4BF5-A2C7-B6943DC0F8AD}" type="presParOf" srcId="{730F3AF8-AADE-4A41-B4E6-2863852AD645}" destId="{CBF159C1-99E6-478B-8A31-EA104847749A}" srcOrd="4" destOrd="0" presId="urn:microsoft.com/office/officeart/2005/8/layout/hierarchy3"/>
    <dgm:cxn modelId="{F444A457-4E89-4D9D-9D90-B4534E25EF85}" type="presParOf" srcId="{730F3AF8-AADE-4A41-B4E6-2863852AD645}" destId="{9D8E265A-517F-427D-ABFA-36F0E0822A0B}" srcOrd="5" destOrd="0" presId="urn:microsoft.com/office/officeart/2005/8/layout/hierarchy3"/>
    <dgm:cxn modelId="{EEDA3406-C4AD-4D49-A3FE-04C57E1DF818}" type="presParOf" srcId="{730F3AF8-AADE-4A41-B4E6-2863852AD645}" destId="{812683B8-C917-449B-B712-21735871E1B2}" srcOrd="6" destOrd="0" presId="urn:microsoft.com/office/officeart/2005/8/layout/hierarchy3"/>
    <dgm:cxn modelId="{34B3F3FA-6CD9-4C21-9D8F-67C7E47EAC13}" type="presParOf" srcId="{730F3AF8-AADE-4A41-B4E6-2863852AD645}" destId="{9C5568E1-1EDD-4DA2-B407-3FAA476A5578}" srcOrd="7" destOrd="0" presId="urn:microsoft.com/office/officeart/2005/8/layout/hierarchy3"/>
    <dgm:cxn modelId="{935C5B7A-184C-45FB-BB2B-5F87B3DC5D94}" type="presParOf" srcId="{730F3AF8-AADE-4A41-B4E6-2863852AD645}" destId="{15E7BADC-AA66-4D9E-9A7F-F22479E5203A}" srcOrd="8" destOrd="0" presId="urn:microsoft.com/office/officeart/2005/8/layout/hierarchy3"/>
    <dgm:cxn modelId="{1A1C7141-8D74-4849-B5C4-EF49F8287725}" type="presParOf" srcId="{730F3AF8-AADE-4A41-B4E6-2863852AD645}" destId="{F02660F8-30EA-43C7-8D9B-F748ED74B6E8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760C5B2-85AB-461D-ABFB-FC45ECB5D1CD}" type="doc">
      <dgm:prSet loTypeId="urn:microsoft.com/office/officeart/2005/8/layout/vList2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D2EB010-4EC3-462C-9DC2-D224CBC4B263}">
      <dgm:prSet custT="1"/>
      <dgm:spPr/>
      <dgm:t>
        <a:bodyPr/>
        <a:lstStyle/>
        <a:p>
          <a:r>
            <a:rPr lang="ru-RU" sz="1600" b="1" dirty="0">
              <a:latin typeface="Constantia" pitchFamily="18" charset="0"/>
            </a:rPr>
            <a:t>информационные конструкции на фасадах входных групп и в подъездах многоквартирных домов</a:t>
          </a:r>
        </a:p>
      </dgm:t>
    </dgm:pt>
    <dgm:pt modelId="{C5AF0901-0198-4044-A2DE-3FB0C6E6DB0F}" type="parTrans" cxnId="{291761FD-0811-46D4-8E67-5DC32ED041F4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F196606E-94FF-4F66-A069-7FE2D9AB18BF}" type="sibTrans" cxnId="{291761FD-0811-46D4-8E67-5DC32ED041F4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8A3EFC5D-8A2D-4604-A15C-2A9522B5F73E}">
      <dgm:prSet custT="1"/>
      <dgm:spPr/>
      <dgm:t>
        <a:bodyPr/>
        <a:lstStyle/>
        <a:p>
          <a:r>
            <a:rPr lang="ru-RU" sz="1600" b="1" dirty="0">
              <a:latin typeface="Constantia" pitchFamily="18" charset="0"/>
            </a:rPr>
            <a:t>субботние обходы территории </a:t>
          </a:r>
        </a:p>
      </dgm:t>
    </dgm:pt>
    <dgm:pt modelId="{2991633F-4B17-441C-9289-606CDB868982}" type="parTrans" cxnId="{C6543D60-3DEE-43D0-8643-08E7EC5960DC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867014E1-0828-45BB-8712-5B4DF6DFBAE6}" type="sibTrans" cxnId="{C6543D60-3DEE-43D0-8643-08E7EC5960DC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CF73E5D8-B42A-467B-A3AF-4A9CCCEF041D}">
      <dgm:prSet custT="1"/>
      <dgm:spPr/>
      <dgm:t>
        <a:bodyPr/>
        <a:lstStyle/>
        <a:p>
          <a:r>
            <a:rPr lang="ru-RU" sz="1600" b="1" dirty="0">
              <a:latin typeface="Constantia" pitchFamily="18" charset="0"/>
            </a:rPr>
            <a:t>официальный сайт управы района Богородское</a:t>
          </a:r>
        </a:p>
      </dgm:t>
    </dgm:pt>
    <dgm:pt modelId="{1DBD5427-F9AE-4450-8AB0-70699E4F5198}" type="parTrans" cxnId="{A03B2F05-9942-4638-9474-CBC532440DB9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0E3F26FB-FA35-4187-AD77-DF66A7F0B54A}" type="sibTrans" cxnId="{A03B2F05-9942-4638-9474-CBC532440DB9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7202082D-2FAF-42EB-9705-BB3FA412C228}">
      <dgm:prSet custT="1"/>
      <dgm:spPr/>
      <dgm:t>
        <a:bodyPr/>
        <a:lstStyle/>
        <a:p>
          <a:r>
            <a:rPr lang="ru-RU" sz="1600" b="1" dirty="0">
              <a:latin typeface="Constantia" pitchFamily="18" charset="0"/>
            </a:rPr>
            <a:t>сайт муниципального округа Богородское</a:t>
          </a:r>
        </a:p>
      </dgm:t>
    </dgm:pt>
    <dgm:pt modelId="{89EF998C-B5CE-4553-B9CC-022BBF8A795C}" type="parTrans" cxnId="{127F5C3F-56D6-4FE6-9D5F-C8A4EBB3E894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79FEA3C1-3045-4876-A1A7-C77A4269E7E9}" type="sibTrans" cxnId="{127F5C3F-56D6-4FE6-9D5F-C8A4EBB3E894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2BC5DD08-219F-4D6E-85F2-E6F3C9721A21}">
      <dgm:prSet custT="1"/>
      <dgm:spPr/>
      <dgm:t>
        <a:bodyPr/>
        <a:lstStyle/>
        <a:p>
          <a:r>
            <a:rPr lang="ru-RU" sz="1600" b="1" dirty="0">
              <a:latin typeface="Constantia" pitchFamily="18" charset="0"/>
            </a:rPr>
            <a:t>социальные сети: Вконтакте, </a:t>
          </a:r>
          <a:r>
            <a:rPr lang="en-US" sz="1600" b="1" dirty="0" smtClean="0">
              <a:latin typeface="Constantia" pitchFamily="18" charset="0"/>
            </a:rPr>
            <a:t>Telegram</a:t>
          </a:r>
          <a:r>
            <a:rPr lang="ru-RU" sz="1600" b="1" dirty="0" smtClean="0">
              <a:latin typeface="Constantia" pitchFamily="18" charset="0"/>
            </a:rPr>
            <a:t>, МАКС</a:t>
          </a:r>
          <a:endParaRPr lang="ru-RU" sz="1600" b="1" dirty="0">
            <a:latin typeface="Constantia" pitchFamily="18" charset="0"/>
          </a:endParaRPr>
        </a:p>
      </dgm:t>
    </dgm:pt>
    <dgm:pt modelId="{57AF5A50-BAEE-4A69-957C-ADC836EF1C88}" type="parTrans" cxnId="{EC466F30-E365-48FC-9E3B-4D1AE7F48D07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788DE2C3-9B4E-40E1-B405-9B57F6450520}" type="sibTrans" cxnId="{EC466F30-E365-48FC-9E3B-4D1AE7F48D07}">
      <dgm:prSet/>
      <dgm:spPr/>
      <dgm:t>
        <a:bodyPr/>
        <a:lstStyle/>
        <a:p>
          <a:endParaRPr lang="ru-RU" sz="1600" b="1">
            <a:latin typeface="Constantia" pitchFamily="18" charset="0"/>
          </a:endParaRPr>
        </a:p>
      </dgm:t>
    </dgm:pt>
    <dgm:pt modelId="{EEE46564-56E1-4C4E-B987-56FC2A7821A8}" type="pres">
      <dgm:prSet presAssocID="{F760C5B2-85AB-461D-ABFB-FC45ECB5D1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7CB85-C8F5-4FA0-A7E7-E9F43F68C2F4}" type="pres">
      <dgm:prSet presAssocID="{7D2EB010-4EC3-462C-9DC2-D224CBC4B26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E1194-FF44-4F74-AEBE-6CD3596F8D18}" type="pres">
      <dgm:prSet presAssocID="{F196606E-94FF-4F66-A069-7FE2D9AB18BF}" presName="spacer" presStyleCnt="0"/>
      <dgm:spPr/>
    </dgm:pt>
    <dgm:pt modelId="{48ED29ED-A1A5-4636-92ED-DCCE238A4A6C}" type="pres">
      <dgm:prSet presAssocID="{8A3EFC5D-8A2D-4604-A15C-2A9522B5F73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655C0-1761-4328-B333-C5E9949D78CB}" type="pres">
      <dgm:prSet presAssocID="{867014E1-0828-45BB-8712-5B4DF6DFBAE6}" presName="spacer" presStyleCnt="0"/>
      <dgm:spPr/>
    </dgm:pt>
    <dgm:pt modelId="{92498970-E9C2-40CF-923B-2067922B3304}" type="pres">
      <dgm:prSet presAssocID="{CF73E5D8-B42A-467B-A3AF-4A9CCCEF041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93B9B-2CA1-49DB-905D-C54B1973069D}" type="pres">
      <dgm:prSet presAssocID="{0E3F26FB-FA35-4187-AD77-DF66A7F0B54A}" presName="spacer" presStyleCnt="0"/>
      <dgm:spPr/>
    </dgm:pt>
    <dgm:pt modelId="{D01B31E0-B2D7-4F34-81C1-00972F731459}" type="pres">
      <dgm:prSet presAssocID="{7202082D-2FAF-42EB-9705-BB3FA412C22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9FC1E-0B5B-4C2B-B539-42F78A3FAE03}" type="pres">
      <dgm:prSet presAssocID="{79FEA3C1-3045-4876-A1A7-C77A4269E7E9}" presName="spacer" presStyleCnt="0"/>
      <dgm:spPr/>
    </dgm:pt>
    <dgm:pt modelId="{9A398C1D-6F83-4CB0-A0D9-306B00B0FADA}" type="pres">
      <dgm:prSet presAssocID="{2BC5DD08-219F-4D6E-85F2-E6F3C9721A2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BF79D3-6409-4D89-854C-646E59BC6526}" type="presOf" srcId="{7D2EB010-4EC3-462C-9DC2-D224CBC4B263}" destId="{4E97CB85-C8F5-4FA0-A7E7-E9F43F68C2F4}" srcOrd="0" destOrd="0" presId="urn:microsoft.com/office/officeart/2005/8/layout/vList2"/>
    <dgm:cxn modelId="{3EBE886C-A425-490C-ADFA-4C6D53790571}" type="presOf" srcId="{CF73E5D8-B42A-467B-A3AF-4A9CCCEF041D}" destId="{92498970-E9C2-40CF-923B-2067922B3304}" srcOrd="0" destOrd="0" presId="urn:microsoft.com/office/officeart/2005/8/layout/vList2"/>
    <dgm:cxn modelId="{BFA78211-F18D-4331-AB82-5F3E8B9A64BE}" type="presOf" srcId="{2BC5DD08-219F-4D6E-85F2-E6F3C9721A21}" destId="{9A398C1D-6F83-4CB0-A0D9-306B00B0FADA}" srcOrd="0" destOrd="0" presId="urn:microsoft.com/office/officeart/2005/8/layout/vList2"/>
    <dgm:cxn modelId="{C6543D60-3DEE-43D0-8643-08E7EC5960DC}" srcId="{F760C5B2-85AB-461D-ABFB-FC45ECB5D1CD}" destId="{8A3EFC5D-8A2D-4604-A15C-2A9522B5F73E}" srcOrd="1" destOrd="0" parTransId="{2991633F-4B17-441C-9289-606CDB868982}" sibTransId="{867014E1-0828-45BB-8712-5B4DF6DFBAE6}"/>
    <dgm:cxn modelId="{EC466F30-E365-48FC-9E3B-4D1AE7F48D07}" srcId="{F760C5B2-85AB-461D-ABFB-FC45ECB5D1CD}" destId="{2BC5DD08-219F-4D6E-85F2-E6F3C9721A21}" srcOrd="4" destOrd="0" parTransId="{57AF5A50-BAEE-4A69-957C-ADC836EF1C88}" sibTransId="{788DE2C3-9B4E-40E1-B405-9B57F6450520}"/>
    <dgm:cxn modelId="{127F5C3F-56D6-4FE6-9D5F-C8A4EBB3E894}" srcId="{F760C5B2-85AB-461D-ABFB-FC45ECB5D1CD}" destId="{7202082D-2FAF-42EB-9705-BB3FA412C228}" srcOrd="3" destOrd="0" parTransId="{89EF998C-B5CE-4553-B9CC-022BBF8A795C}" sibTransId="{79FEA3C1-3045-4876-A1A7-C77A4269E7E9}"/>
    <dgm:cxn modelId="{A03B2F05-9942-4638-9474-CBC532440DB9}" srcId="{F760C5B2-85AB-461D-ABFB-FC45ECB5D1CD}" destId="{CF73E5D8-B42A-467B-A3AF-4A9CCCEF041D}" srcOrd="2" destOrd="0" parTransId="{1DBD5427-F9AE-4450-8AB0-70699E4F5198}" sibTransId="{0E3F26FB-FA35-4187-AD77-DF66A7F0B54A}"/>
    <dgm:cxn modelId="{141500EC-5F15-430E-A993-C67A28B7C431}" type="presOf" srcId="{8A3EFC5D-8A2D-4604-A15C-2A9522B5F73E}" destId="{48ED29ED-A1A5-4636-92ED-DCCE238A4A6C}" srcOrd="0" destOrd="0" presId="urn:microsoft.com/office/officeart/2005/8/layout/vList2"/>
    <dgm:cxn modelId="{291761FD-0811-46D4-8E67-5DC32ED041F4}" srcId="{F760C5B2-85AB-461D-ABFB-FC45ECB5D1CD}" destId="{7D2EB010-4EC3-462C-9DC2-D224CBC4B263}" srcOrd="0" destOrd="0" parTransId="{C5AF0901-0198-4044-A2DE-3FB0C6E6DB0F}" sibTransId="{F196606E-94FF-4F66-A069-7FE2D9AB18BF}"/>
    <dgm:cxn modelId="{E13E0DC5-ED30-4C86-AC81-14EE570820BA}" type="presOf" srcId="{7202082D-2FAF-42EB-9705-BB3FA412C228}" destId="{D01B31E0-B2D7-4F34-81C1-00972F731459}" srcOrd="0" destOrd="0" presId="urn:microsoft.com/office/officeart/2005/8/layout/vList2"/>
    <dgm:cxn modelId="{F5C88C11-2AAF-4AA3-A825-CAFF003E0FFB}" type="presOf" srcId="{F760C5B2-85AB-461D-ABFB-FC45ECB5D1CD}" destId="{EEE46564-56E1-4C4E-B987-56FC2A7821A8}" srcOrd="0" destOrd="0" presId="urn:microsoft.com/office/officeart/2005/8/layout/vList2"/>
    <dgm:cxn modelId="{F331C4B9-A9B0-4BF2-AF9C-A956AD60A237}" type="presParOf" srcId="{EEE46564-56E1-4C4E-B987-56FC2A7821A8}" destId="{4E97CB85-C8F5-4FA0-A7E7-E9F43F68C2F4}" srcOrd="0" destOrd="0" presId="urn:microsoft.com/office/officeart/2005/8/layout/vList2"/>
    <dgm:cxn modelId="{67AF0857-BDAC-41F4-B44B-31D88B016B75}" type="presParOf" srcId="{EEE46564-56E1-4C4E-B987-56FC2A7821A8}" destId="{509E1194-FF44-4F74-AEBE-6CD3596F8D18}" srcOrd="1" destOrd="0" presId="urn:microsoft.com/office/officeart/2005/8/layout/vList2"/>
    <dgm:cxn modelId="{C1D54B9E-BE07-4E8F-BEA8-A212E8CB0F5C}" type="presParOf" srcId="{EEE46564-56E1-4C4E-B987-56FC2A7821A8}" destId="{48ED29ED-A1A5-4636-92ED-DCCE238A4A6C}" srcOrd="2" destOrd="0" presId="urn:microsoft.com/office/officeart/2005/8/layout/vList2"/>
    <dgm:cxn modelId="{07B3BC5D-0375-4328-9E9B-B9BF4C9FE268}" type="presParOf" srcId="{EEE46564-56E1-4C4E-B987-56FC2A7821A8}" destId="{5B2655C0-1761-4328-B333-C5E9949D78CB}" srcOrd="3" destOrd="0" presId="urn:microsoft.com/office/officeart/2005/8/layout/vList2"/>
    <dgm:cxn modelId="{A37BB880-0229-4BDF-A109-1C9DDE9F7E4E}" type="presParOf" srcId="{EEE46564-56E1-4C4E-B987-56FC2A7821A8}" destId="{92498970-E9C2-40CF-923B-2067922B3304}" srcOrd="4" destOrd="0" presId="urn:microsoft.com/office/officeart/2005/8/layout/vList2"/>
    <dgm:cxn modelId="{6A97C2AF-502A-4A6D-9922-C6C2F89F505D}" type="presParOf" srcId="{EEE46564-56E1-4C4E-B987-56FC2A7821A8}" destId="{13493B9B-2CA1-49DB-905D-C54B1973069D}" srcOrd="5" destOrd="0" presId="urn:microsoft.com/office/officeart/2005/8/layout/vList2"/>
    <dgm:cxn modelId="{35D380C8-A050-4A6F-B217-084D234BE4E0}" type="presParOf" srcId="{EEE46564-56E1-4C4E-B987-56FC2A7821A8}" destId="{D01B31E0-B2D7-4F34-81C1-00972F731459}" srcOrd="6" destOrd="0" presId="urn:microsoft.com/office/officeart/2005/8/layout/vList2"/>
    <dgm:cxn modelId="{9A649531-9A3D-4596-9F71-A9F46FBF9C44}" type="presParOf" srcId="{EEE46564-56E1-4C4E-B987-56FC2A7821A8}" destId="{A439FC1E-0B5B-4C2B-B539-42F78A3FAE03}" srcOrd="7" destOrd="0" presId="urn:microsoft.com/office/officeart/2005/8/layout/vList2"/>
    <dgm:cxn modelId="{0E43EA02-6CC0-4130-B4E9-921B2F08971E}" type="presParOf" srcId="{EEE46564-56E1-4C4E-B987-56FC2A7821A8}" destId="{9A398C1D-6F83-4CB0-A0D9-306B00B0FAD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2C0416-D5D5-45F4-BA1B-0975A598CCF1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0BC054-59B8-4BCB-A057-291769AA3748}">
      <dgm:prSet phldrT="[Текст]" custT="1"/>
      <dgm:spPr/>
      <dgm:t>
        <a:bodyPr/>
        <a:lstStyle/>
        <a:p>
          <a:pPr algn="ctr"/>
          <a:r>
            <a:rPr lang="ru-RU" sz="4000" b="1" dirty="0" smtClean="0">
              <a:latin typeface="Constantia" pitchFamily="18" charset="0"/>
            </a:rPr>
            <a:t>2 495</a:t>
          </a:r>
          <a:endParaRPr lang="ru-RU" sz="4000" b="1" dirty="0">
            <a:latin typeface="Constantia" pitchFamily="18" charset="0"/>
          </a:endParaRPr>
        </a:p>
      </dgm:t>
    </dgm:pt>
    <dgm:pt modelId="{D2F27F40-6B7A-460F-B8B1-7947E54CA70E}" type="parTrans" cxnId="{700569C0-0BE4-4119-8CBA-53F3BC990DD8}">
      <dgm:prSet/>
      <dgm:spPr/>
      <dgm:t>
        <a:bodyPr/>
        <a:lstStyle/>
        <a:p>
          <a:endParaRPr lang="ru-RU"/>
        </a:p>
      </dgm:t>
    </dgm:pt>
    <dgm:pt modelId="{E8ACD50B-9371-446A-BAED-99D782938771}" type="sibTrans" cxnId="{700569C0-0BE4-4119-8CBA-53F3BC990DD8}">
      <dgm:prSet/>
      <dgm:spPr/>
      <dgm:t>
        <a:bodyPr/>
        <a:lstStyle/>
        <a:p>
          <a:endParaRPr lang="ru-RU"/>
        </a:p>
      </dgm:t>
    </dgm:pt>
    <dgm:pt modelId="{E5BD2660-7C3A-4BE3-B699-B846874CD7FE}">
      <dgm:prSet phldrT="[Текст]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pPr algn="l"/>
          <a:r>
            <a:rPr lang="ru-RU" b="1" i="0" u="none" strike="noStrike" cap="non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письменных обращений граждан, поступивших в управу района </a:t>
          </a:r>
          <a:endParaRPr lang="ru-RU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A85E5E2D-60DD-43E2-9019-403474CB746C}" type="parTrans" cxnId="{7E7F01FE-A55D-48C8-B687-491038CFD01A}">
      <dgm:prSet/>
      <dgm:spPr/>
      <dgm:t>
        <a:bodyPr/>
        <a:lstStyle/>
        <a:p>
          <a:endParaRPr lang="ru-RU"/>
        </a:p>
      </dgm:t>
    </dgm:pt>
    <dgm:pt modelId="{C2423FF8-28D0-49E3-ABD6-4A9E0612F0FE}" type="sibTrans" cxnId="{7E7F01FE-A55D-48C8-B687-491038CFD01A}">
      <dgm:prSet/>
      <dgm:spPr/>
      <dgm:t>
        <a:bodyPr/>
        <a:lstStyle/>
        <a:p>
          <a:endParaRPr lang="ru-RU"/>
        </a:p>
      </dgm:t>
    </dgm:pt>
    <dgm:pt modelId="{F56C6608-C69E-486F-AE14-2C3E30BA1520}">
      <dgm:prSet phldrT="[Текст]" custT="1"/>
      <dgm:spPr/>
      <dgm:t>
        <a:bodyPr/>
        <a:lstStyle/>
        <a:p>
          <a:pPr algn="ctr"/>
          <a:r>
            <a:rPr lang="ru-RU" sz="4000" b="1" dirty="0" smtClean="0">
              <a:latin typeface="Constantia" pitchFamily="18" charset="0"/>
            </a:rPr>
            <a:t>50</a:t>
          </a:r>
          <a:endParaRPr lang="ru-RU" sz="4000" b="1" dirty="0">
            <a:latin typeface="Constantia" pitchFamily="18" charset="0"/>
          </a:endParaRPr>
        </a:p>
      </dgm:t>
    </dgm:pt>
    <dgm:pt modelId="{D79E05B7-70F7-4A52-9CC4-18A790A6D626}" type="parTrans" cxnId="{3E397512-3786-4845-A29A-E8896AB972BC}">
      <dgm:prSet/>
      <dgm:spPr/>
      <dgm:t>
        <a:bodyPr/>
        <a:lstStyle/>
        <a:p>
          <a:endParaRPr lang="ru-RU"/>
        </a:p>
      </dgm:t>
    </dgm:pt>
    <dgm:pt modelId="{67D9BA89-8FC1-4B85-836C-B32D8A1DFB42}" type="sibTrans" cxnId="{3E397512-3786-4845-A29A-E8896AB972BC}">
      <dgm:prSet/>
      <dgm:spPr/>
      <dgm:t>
        <a:bodyPr/>
        <a:lstStyle/>
        <a:p>
          <a:endParaRPr lang="ru-RU"/>
        </a:p>
      </dgm:t>
    </dgm:pt>
    <dgm:pt modelId="{8CC373A2-3CEC-4E32-BB49-A67EC5F3FDF1}">
      <dgm:prSet phldrT="[Текст]"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pPr algn="l"/>
          <a:r>
            <a:rPr lang="ru-RU" b="1" i="0" u="none" strike="noStrike" cap="non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обращений, поступивших в ходе личного приема руководителей управы района Богородское</a:t>
          </a:r>
        </a:p>
      </dgm:t>
    </dgm:pt>
    <dgm:pt modelId="{021AB153-CB6B-42D5-96E4-C50B71BDE500}" type="parTrans" cxnId="{806B0A47-6C66-4FD2-984C-58975C17CCA8}">
      <dgm:prSet/>
      <dgm:spPr/>
      <dgm:t>
        <a:bodyPr/>
        <a:lstStyle/>
        <a:p>
          <a:endParaRPr lang="ru-RU"/>
        </a:p>
      </dgm:t>
    </dgm:pt>
    <dgm:pt modelId="{A753B88A-991A-4F3B-A1F0-367FB69009F3}" type="sibTrans" cxnId="{806B0A47-6C66-4FD2-984C-58975C17CCA8}">
      <dgm:prSet/>
      <dgm:spPr/>
      <dgm:t>
        <a:bodyPr/>
        <a:lstStyle/>
        <a:p>
          <a:endParaRPr lang="ru-RU"/>
        </a:p>
      </dgm:t>
    </dgm:pt>
    <dgm:pt modelId="{1A9964CE-0C3B-4FB9-8EDE-33661240D4C2}" type="pres">
      <dgm:prSet presAssocID="{152C0416-D5D5-45F4-BA1B-0975A598CCF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49283D-CEC7-4697-A48F-C7350FF761AD}" type="pres">
      <dgm:prSet presAssocID="{5B0BC054-59B8-4BCB-A057-291769AA3748}" presName="parentLin" presStyleCnt="0"/>
      <dgm:spPr/>
    </dgm:pt>
    <dgm:pt modelId="{AD41DF0C-27CA-4E5C-848E-FED8C836851C}" type="pres">
      <dgm:prSet presAssocID="{5B0BC054-59B8-4BCB-A057-291769AA3748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AFD1775-0BAF-4499-9EFC-577D7ACB4FF5}" type="pres">
      <dgm:prSet presAssocID="{5B0BC054-59B8-4BCB-A057-291769AA3748}" presName="parentText" presStyleLbl="node1" presStyleIdx="0" presStyleCnt="2" custScaleY="143929" custLinFactNeighborX="-25352" custLinFactNeighborY="-322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52716-E09C-41E4-8EF2-32C9315D08EC}" type="pres">
      <dgm:prSet presAssocID="{5B0BC054-59B8-4BCB-A057-291769AA3748}" presName="negativeSpace" presStyleCnt="0"/>
      <dgm:spPr/>
    </dgm:pt>
    <dgm:pt modelId="{B1E661D3-3D74-4D05-BACC-9C8B0D54C281}" type="pres">
      <dgm:prSet presAssocID="{5B0BC054-59B8-4BCB-A057-291769AA3748}" presName="childText" presStyleLbl="conFgAcc1" presStyleIdx="0" presStyleCnt="2" custScaleY="126895" custLinFactY="-364" custLinFactNeighborX="-122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7C054-F6B6-4EB3-BB20-2C37AD3FB357}" type="pres">
      <dgm:prSet presAssocID="{E8ACD50B-9371-446A-BAED-99D782938771}" presName="spaceBetweenRectangles" presStyleCnt="0"/>
      <dgm:spPr/>
    </dgm:pt>
    <dgm:pt modelId="{741A0170-CF24-4706-9A5B-8CB7EEC26B11}" type="pres">
      <dgm:prSet presAssocID="{F56C6608-C69E-486F-AE14-2C3E30BA1520}" presName="parentLin" presStyleCnt="0"/>
      <dgm:spPr/>
    </dgm:pt>
    <dgm:pt modelId="{4DD3B290-1E5D-410E-BC49-6767014C3B70}" type="pres">
      <dgm:prSet presAssocID="{F56C6608-C69E-486F-AE14-2C3E30BA1520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1B08BB3-6F17-46C8-B77C-C1FABFB7F5D2}" type="pres">
      <dgm:prSet presAssocID="{F56C6608-C69E-486F-AE14-2C3E30BA1520}" presName="parentText" presStyleLbl="node1" presStyleIdx="1" presStyleCnt="2" custScaleY="144351" custLinFactNeighborX="-25352" custLinFactNeighborY="-171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251C7-ADF1-474E-A847-067050A2E616}" type="pres">
      <dgm:prSet presAssocID="{F56C6608-C69E-486F-AE14-2C3E30BA1520}" presName="negativeSpace" presStyleCnt="0"/>
      <dgm:spPr/>
    </dgm:pt>
    <dgm:pt modelId="{BA370660-0104-4920-9EF2-667E00419481}" type="pres">
      <dgm:prSet presAssocID="{F56C6608-C69E-486F-AE14-2C3E30BA1520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0569C0-0BE4-4119-8CBA-53F3BC990DD8}" srcId="{152C0416-D5D5-45F4-BA1B-0975A598CCF1}" destId="{5B0BC054-59B8-4BCB-A057-291769AA3748}" srcOrd="0" destOrd="0" parTransId="{D2F27F40-6B7A-460F-B8B1-7947E54CA70E}" sibTransId="{E8ACD50B-9371-446A-BAED-99D782938771}"/>
    <dgm:cxn modelId="{7E7F01FE-A55D-48C8-B687-491038CFD01A}" srcId="{5B0BC054-59B8-4BCB-A057-291769AA3748}" destId="{E5BD2660-7C3A-4BE3-B699-B846874CD7FE}" srcOrd="0" destOrd="0" parTransId="{A85E5E2D-60DD-43E2-9019-403474CB746C}" sibTransId="{C2423FF8-28D0-49E3-ABD6-4A9E0612F0FE}"/>
    <dgm:cxn modelId="{B324583A-57DF-4F26-AD6C-CCB5B1B7C2FB}" type="presOf" srcId="{F56C6608-C69E-486F-AE14-2C3E30BA1520}" destId="{4DD3B290-1E5D-410E-BC49-6767014C3B70}" srcOrd="0" destOrd="0" presId="urn:microsoft.com/office/officeart/2005/8/layout/list1"/>
    <dgm:cxn modelId="{806B0A47-6C66-4FD2-984C-58975C17CCA8}" srcId="{F56C6608-C69E-486F-AE14-2C3E30BA1520}" destId="{8CC373A2-3CEC-4E32-BB49-A67EC5F3FDF1}" srcOrd="0" destOrd="0" parTransId="{021AB153-CB6B-42D5-96E4-C50B71BDE500}" sibTransId="{A753B88A-991A-4F3B-A1F0-367FB69009F3}"/>
    <dgm:cxn modelId="{9212C1A7-4E97-485A-B100-932ADA05B5FA}" type="presOf" srcId="{F56C6608-C69E-486F-AE14-2C3E30BA1520}" destId="{91B08BB3-6F17-46C8-B77C-C1FABFB7F5D2}" srcOrd="1" destOrd="0" presId="urn:microsoft.com/office/officeart/2005/8/layout/list1"/>
    <dgm:cxn modelId="{42C6CEA8-74C9-46DD-8D90-6324FCB334C0}" type="presOf" srcId="{5B0BC054-59B8-4BCB-A057-291769AA3748}" destId="{AD41DF0C-27CA-4E5C-848E-FED8C836851C}" srcOrd="0" destOrd="0" presId="urn:microsoft.com/office/officeart/2005/8/layout/list1"/>
    <dgm:cxn modelId="{311B2959-27C9-4F50-A0D3-5B96E085BEC4}" type="presOf" srcId="{8CC373A2-3CEC-4E32-BB49-A67EC5F3FDF1}" destId="{BA370660-0104-4920-9EF2-667E00419481}" srcOrd="0" destOrd="0" presId="urn:microsoft.com/office/officeart/2005/8/layout/list1"/>
    <dgm:cxn modelId="{F0CE7E00-CB03-4931-8A2A-D6FA244376B0}" type="presOf" srcId="{E5BD2660-7C3A-4BE3-B699-B846874CD7FE}" destId="{B1E661D3-3D74-4D05-BACC-9C8B0D54C281}" srcOrd="0" destOrd="0" presId="urn:microsoft.com/office/officeart/2005/8/layout/list1"/>
    <dgm:cxn modelId="{3E397512-3786-4845-A29A-E8896AB972BC}" srcId="{152C0416-D5D5-45F4-BA1B-0975A598CCF1}" destId="{F56C6608-C69E-486F-AE14-2C3E30BA1520}" srcOrd="1" destOrd="0" parTransId="{D79E05B7-70F7-4A52-9CC4-18A790A6D626}" sibTransId="{67D9BA89-8FC1-4B85-836C-B32D8A1DFB42}"/>
    <dgm:cxn modelId="{A3421301-4E78-443D-B9F9-826E0751B52E}" type="presOf" srcId="{5B0BC054-59B8-4BCB-A057-291769AA3748}" destId="{FAFD1775-0BAF-4499-9EFC-577D7ACB4FF5}" srcOrd="1" destOrd="0" presId="urn:microsoft.com/office/officeart/2005/8/layout/list1"/>
    <dgm:cxn modelId="{5D5B9270-19F8-411E-8E6E-9CC4DEF832EA}" type="presOf" srcId="{152C0416-D5D5-45F4-BA1B-0975A598CCF1}" destId="{1A9964CE-0C3B-4FB9-8EDE-33661240D4C2}" srcOrd="0" destOrd="0" presId="urn:microsoft.com/office/officeart/2005/8/layout/list1"/>
    <dgm:cxn modelId="{6B2B60CB-FFAC-4742-A7A8-D63272C2C0A0}" type="presParOf" srcId="{1A9964CE-0C3B-4FB9-8EDE-33661240D4C2}" destId="{3649283D-CEC7-4697-A48F-C7350FF761AD}" srcOrd="0" destOrd="0" presId="urn:microsoft.com/office/officeart/2005/8/layout/list1"/>
    <dgm:cxn modelId="{0B5E9EC1-5D71-41D5-96B1-17E2BFEB0A1E}" type="presParOf" srcId="{3649283D-CEC7-4697-A48F-C7350FF761AD}" destId="{AD41DF0C-27CA-4E5C-848E-FED8C836851C}" srcOrd="0" destOrd="0" presId="urn:microsoft.com/office/officeart/2005/8/layout/list1"/>
    <dgm:cxn modelId="{08952960-457B-4780-ACFA-D5022E26C393}" type="presParOf" srcId="{3649283D-CEC7-4697-A48F-C7350FF761AD}" destId="{FAFD1775-0BAF-4499-9EFC-577D7ACB4FF5}" srcOrd="1" destOrd="0" presId="urn:microsoft.com/office/officeart/2005/8/layout/list1"/>
    <dgm:cxn modelId="{740AA6FF-84E9-42C5-B44F-03807AF0D17B}" type="presParOf" srcId="{1A9964CE-0C3B-4FB9-8EDE-33661240D4C2}" destId="{18552716-E09C-41E4-8EF2-32C9315D08EC}" srcOrd="1" destOrd="0" presId="urn:microsoft.com/office/officeart/2005/8/layout/list1"/>
    <dgm:cxn modelId="{B6EE2AAD-D2DA-4A3D-BE1E-8C13E05F1938}" type="presParOf" srcId="{1A9964CE-0C3B-4FB9-8EDE-33661240D4C2}" destId="{B1E661D3-3D74-4D05-BACC-9C8B0D54C281}" srcOrd="2" destOrd="0" presId="urn:microsoft.com/office/officeart/2005/8/layout/list1"/>
    <dgm:cxn modelId="{094AF1B8-741A-45F6-9CE8-93D86A3D18B2}" type="presParOf" srcId="{1A9964CE-0C3B-4FB9-8EDE-33661240D4C2}" destId="{6337C054-F6B6-4EB3-BB20-2C37AD3FB357}" srcOrd="3" destOrd="0" presId="urn:microsoft.com/office/officeart/2005/8/layout/list1"/>
    <dgm:cxn modelId="{3A442DE7-B72F-4A11-ADFC-C06CD6D0327D}" type="presParOf" srcId="{1A9964CE-0C3B-4FB9-8EDE-33661240D4C2}" destId="{741A0170-CF24-4706-9A5B-8CB7EEC26B11}" srcOrd="4" destOrd="0" presId="urn:microsoft.com/office/officeart/2005/8/layout/list1"/>
    <dgm:cxn modelId="{29C2524B-443B-4A6F-A064-C085A72B03A9}" type="presParOf" srcId="{741A0170-CF24-4706-9A5B-8CB7EEC26B11}" destId="{4DD3B290-1E5D-410E-BC49-6767014C3B70}" srcOrd="0" destOrd="0" presId="urn:microsoft.com/office/officeart/2005/8/layout/list1"/>
    <dgm:cxn modelId="{3E1F09AA-EFFA-49BC-8352-C7103AD432E8}" type="presParOf" srcId="{741A0170-CF24-4706-9A5B-8CB7EEC26B11}" destId="{91B08BB3-6F17-46C8-B77C-C1FABFB7F5D2}" srcOrd="1" destOrd="0" presId="urn:microsoft.com/office/officeart/2005/8/layout/list1"/>
    <dgm:cxn modelId="{0D1BE5DD-3325-4D57-B667-7A8EFE22FF8A}" type="presParOf" srcId="{1A9964CE-0C3B-4FB9-8EDE-33661240D4C2}" destId="{B10251C7-ADF1-474E-A847-067050A2E616}" srcOrd="5" destOrd="0" presId="urn:microsoft.com/office/officeart/2005/8/layout/list1"/>
    <dgm:cxn modelId="{47C4B3BE-EF41-4FC2-A432-8CA02AB09A00}" type="presParOf" srcId="{1A9964CE-0C3B-4FB9-8EDE-33661240D4C2}" destId="{BA370660-0104-4920-9EF2-667E0041948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84273F-9977-4FBE-8D06-02529938E1EA}" type="doc">
      <dgm:prSet loTypeId="urn:microsoft.com/office/officeart/2005/8/layout/vList3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019A30E1-85AE-49F0-9630-863F06FABA4F}">
      <dgm:prSet phldrT="[Текст]"/>
      <dgm:spPr/>
      <dgm:t>
        <a:bodyPr/>
        <a:lstStyle/>
        <a:p>
          <a:r>
            <a:rPr lang="ru-RU" dirty="0">
              <a:latin typeface="Constantia" pitchFamily="18" charset="0"/>
            </a:rPr>
            <a:t>ремонт  асфальтобетонного покрытия</a:t>
          </a:r>
        </a:p>
      </dgm:t>
    </dgm:pt>
    <dgm:pt modelId="{76AB785D-207A-460E-9644-6369D1BCEF89}" type="parTrans" cxnId="{0FAC6F06-8130-40F3-94A1-8EA7552FB08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3772170-8E2C-4E6D-B3B4-1C7ADFD6FA2A}" type="sibTrans" cxnId="{0FAC6F06-8130-40F3-94A1-8EA7552FB08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A51CCAA-46E7-40CB-ACFF-56D2FB47124B}">
      <dgm:prSet/>
      <dgm:spPr/>
      <dgm:t>
        <a:bodyPr/>
        <a:lstStyle/>
        <a:p>
          <a:r>
            <a:rPr lang="ru-RU" dirty="0">
              <a:latin typeface="Constantia" pitchFamily="18" charset="0"/>
            </a:rPr>
            <a:t>замена/установка дорожного и садового бортового камня</a:t>
          </a:r>
        </a:p>
      </dgm:t>
    </dgm:pt>
    <dgm:pt modelId="{60D2C536-BEA9-4456-97F8-84400102F0DC}" type="parTrans" cxnId="{9DA657FE-6E26-420B-B0A6-9D6AC095E6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9134E21-8DE6-46C6-85D4-0FFB26394326}" type="sibTrans" cxnId="{9DA657FE-6E26-420B-B0A6-9D6AC095E6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AA50EA3-D394-4444-93E5-AE01F59BD36D}">
      <dgm:prSet/>
      <dgm:spPr/>
      <dgm:t>
        <a:bodyPr/>
        <a:lstStyle/>
        <a:p>
          <a:r>
            <a:rPr lang="ru-RU" dirty="0"/>
            <a:t> </a:t>
          </a:r>
          <a:r>
            <a:rPr lang="ru-RU" dirty="0">
              <a:latin typeface="Constantia" pitchFamily="18" charset="0"/>
            </a:rPr>
            <a:t>устройство/ремонт резинового покрытия</a:t>
          </a:r>
        </a:p>
      </dgm:t>
    </dgm:pt>
    <dgm:pt modelId="{46D7CA12-5B45-42DB-8B89-4DAB283DEE2F}" type="parTrans" cxnId="{C2DBDADF-4EF1-4A0E-B0E4-32107502AB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1987B54-DB04-4DD5-B952-0DCC2AD13B6E}" type="sibTrans" cxnId="{C2DBDADF-4EF1-4A0E-B0E4-32107502AB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5363736-7562-45FF-AE8F-55783F41936D}">
      <dgm:prSet/>
      <dgm:spPr/>
      <dgm:t>
        <a:bodyPr/>
        <a:lstStyle/>
        <a:p>
          <a:r>
            <a:rPr lang="ru-RU" dirty="0">
              <a:latin typeface="Constantia" pitchFamily="18" charset="0"/>
            </a:rPr>
            <a:t>замена малых архитектурных форм</a:t>
          </a:r>
        </a:p>
      </dgm:t>
    </dgm:pt>
    <dgm:pt modelId="{EA054FCB-7A6D-4852-88E5-5F07A11931BE}" type="parTrans" cxnId="{E4AF554D-D3E4-431E-BBF6-AF5A3AAFCCD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A7D7623-ABF3-4614-A01B-64342C467514}" type="sibTrans" cxnId="{E4AF554D-D3E4-431E-BBF6-AF5A3AAFCCD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BB13661-E248-474D-BCF5-8BCE0BAD5F4D}">
      <dgm:prSet/>
      <dgm:spPr/>
      <dgm:t>
        <a:bodyPr/>
        <a:lstStyle/>
        <a:p>
          <a:r>
            <a:rPr lang="ru-RU" dirty="0">
              <a:latin typeface="Constantia" pitchFamily="18" charset="0"/>
            </a:rPr>
            <a:t> ремонт газонов и устройство рулонного газона</a:t>
          </a:r>
        </a:p>
      </dgm:t>
    </dgm:pt>
    <dgm:pt modelId="{1240BA57-C007-40A2-B446-87F68053DB34}" type="parTrans" cxnId="{F7BD9A41-DC02-41B3-A7A8-D5CDB13E35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B8C1743-23A8-4EFE-A12A-AE34568CAE10}" type="sibTrans" cxnId="{F7BD9A41-DC02-41B3-A7A8-D5CDB13E35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47E9DCB-0454-41F9-B734-61CB51C33A14}" type="pres">
      <dgm:prSet presAssocID="{3F84273F-9977-4FBE-8D06-02529938E1E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8C0290-5121-426D-A216-D2DF10609B2C}" type="pres">
      <dgm:prSet presAssocID="{019A30E1-85AE-49F0-9630-863F06FABA4F}" presName="composite" presStyleCnt="0"/>
      <dgm:spPr/>
    </dgm:pt>
    <dgm:pt modelId="{EFD59202-41B1-4377-8EBF-4E2D4A6CC24E}" type="pres">
      <dgm:prSet presAssocID="{019A30E1-85AE-49F0-9630-863F06FABA4F}" presName="imgShp" presStyleLbl="fgImgPlace1" presStyleIdx="0" presStyleCnt="5"/>
      <dgm:spPr>
        <a:solidFill>
          <a:schemeClr val="bg1">
            <a:lumMod val="85000"/>
          </a:schemeClr>
        </a:solidFill>
      </dgm:spPr>
    </dgm:pt>
    <dgm:pt modelId="{7ED2A13D-AC3D-49E9-ADCD-95D88E742653}" type="pres">
      <dgm:prSet presAssocID="{019A30E1-85AE-49F0-9630-863F06FABA4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4C6DA-B388-4C97-BA50-4DB66F12E241}" type="pres">
      <dgm:prSet presAssocID="{13772170-8E2C-4E6D-B3B4-1C7ADFD6FA2A}" presName="spacing" presStyleCnt="0"/>
      <dgm:spPr/>
    </dgm:pt>
    <dgm:pt modelId="{A391858A-F94A-48A5-93E8-7CEF0A0114B7}" type="pres">
      <dgm:prSet presAssocID="{CA51CCAA-46E7-40CB-ACFF-56D2FB47124B}" presName="composite" presStyleCnt="0"/>
      <dgm:spPr/>
    </dgm:pt>
    <dgm:pt modelId="{B9BA52BF-C872-4C32-839C-960BBE2E8987}" type="pres">
      <dgm:prSet presAssocID="{CA51CCAA-46E7-40CB-ACFF-56D2FB47124B}" presName="imgShp" presStyleLbl="fgImgPlace1" presStyleIdx="1" presStyleCnt="5"/>
      <dgm:spPr>
        <a:solidFill>
          <a:schemeClr val="bg1">
            <a:lumMod val="85000"/>
          </a:schemeClr>
        </a:solidFill>
      </dgm:spPr>
    </dgm:pt>
    <dgm:pt modelId="{FC8F3620-FB08-4E1E-A6A7-E87D3A9282D6}" type="pres">
      <dgm:prSet presAssocID="{CA51CCAA-46E7-40CB-ACFF-56D2FB47124B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D76D4-38AD-44AD-B8E4-4E30A17EA4C3}" type="pres">
      <dgm:prSet presAssocID="{19134E21-8DE6-46C6-85D4-0FFB26394326}" presName="spacing" presStyleCnt="0"/>
      <dgm:spPr/>
    </dgm:pt>
    <dgm:pt modelId="{87A62BD9-713D-422B-906B-A0FBE96298E5}" type="pres">
      <dgm:prSet presAssocID="{5AA50EA3-D394-4444-93E5-AE01F59BD36D}" presName="composite" presStyleCnt="0"/>
      <dgm:spPr/>
    </dgm:pt>
    <dgm:pt modelId="{21BCC1C4-1450-4AF5-BA79-4029DD1A966C}" type="pres">
      <dgm:prSet presAssocID="{5AA50EA3-D394-4444-93E5-AE01F59BD36D}" presName="imgShp" presStyleLbl="fgImgPlace1" presStyleIdx="2" presStyleCnt="5"/>
      <dgm:spPr>
        <a:solidFill>
          <a:schemeClr val="bg1">
            <a:lumMod val="85000"/>
          </a:schemeClr>
        </a:solidFill>
      </dgm:spPr>
    </dgm:pt>
    <dgm:pt modelId="{F671D0F0-48A4-4053-91E3-B9ECB36A0639}" type="pres">
      <dgm:prSet presAssocID="{5AA50EA3-D394-4444-93E5-AE01F59BD36D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7884A-D04E-49AC-A9E3-15B183F21169}" type="pres">
      <dgm:prSet presAssocID="{41987B54-DB04-4DD5-B952-0DCC2AD13B6E}" presName="spacing" presStyleCnt="0"/>
      <dgm:spPr/>
    </dgm:pt>
    <dgm:pt modelId="{B53715B6-E8DB-484D-A78E-FB24EFEE6116}" type="pres">
      <dgm:prSet presAssocID="{E5363736-7562-45FF-AE8F-55783F41936D}" presName="composite" presStyleCnt="0"/>
      <dgm:spPr/>
    </dgm:pt>
    <dgm:pt modelId="{BCA6EFB1-F8D0-4072-A059-9918081E27E7}" type="pres">
      <dgm:prSet presAssocID="{E5363736-7562-45FF-AE8F-55783F41936D}" presName="imgShp" presStyleLbl="fgImgPlace1" presStyleIdx="3" presStyleCnt="5"/>
      <dgm:spPr>
        <a:solidFill>
          <a:schemeClr val="bg1">
            <a:lumMod val="85000"/>
          </a:schemeClr>
        </a:solidFill>
      </dgm:spPr>
    </dgm:pt>
    <dgm:pt modelId="{EA957C29-30CA-4A60-99EC-160CD9D71B3E}" type="pres">
      <dgm:prSet presAssocID="{E5363736-7562-45FF-AE8F-55783F41936D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13915-A340-4E4F-BF59-495D01464E9F}" type="pres">
      <dgm:prSet presAssocID="{EA7D7623-ABF3-4614-A01B-64342C467514}" presName="spacing" presStyleCnt="0"/>
      <dgm:spPr/>
    </dgm:pt>
    <dgm:pt modelId="{6A6E02D7-40C8-452F-803B-2A0974571C37}" type="pres">
      <dgm:prSet presAssocID="{1BB13661-E248-474D-BCF5-8BCE0BAD5F4D}" presName="composite" presStyleCnt="0"/>
      <dgm:spPr/>
    </dgm:pt>
    <dgm:pt modelId="{4FD7F57B-E2E7-410E-89B0-C7AB10F45227}" type="pres">
      <dgm:prSet presAssocID="{1BB13661-E248-474D-BCF5-8BCE0BAD5F4D}" presName="imgShp" presStyleLbl="fgImgPlace1" presStyleIdx="4" presStyleCnt="5"/>
      <dgm:spPr>
        <a:solidFill>
          <a:schemeClr val="bg1">
            <a:lumMod val="85000"/>
          </a:schemeClr>
        </a:solidFill>
      </dgm:spPr>
    </dgm:pt>
    <dgm:pt modelId="{FB4A05C7-0708-4741-9D9E-3039E6781C80}" type="pres">
      <dgm:prSet presAssocID="{1BB13661-E248-474D-BCF5-8BCE0BAD5F4D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4E8B73-65DE-425B-852E-E1C760C584F3}" type="presOf" srcId="{3F84273F-9977-4FBE-8D06-02529938E1EA}" destId="{D47E9DCB-0454-41F9-B734-61CB51C33A14}" srcOrd="0" destOrd="0" presId="urn:microsoft.com/office/officeart/2005/8/layout/vList3"/>
    <dgm:cxn modelId="{329CF149-28FC-48FD-9ED0-B6142CAA72E5}" type="presOf" srcId="{CA51CCAA-46E7-40CB-ACFF-56D2FB47124B}" destId="{FC8F3620-FB08-4E1E-A6A7-E87D3A9282D6}" srcOrd="0" destOrd="0" presId="urn:microsoft.com/office/officeart/2005/8/layout/vList3"/>
    <dgm:cxn modelId="{9DA657FE-6E26-420B-B0A6-9D6AC095E6D4}" srcId="{3F84273F-9977-4FBE-8D06-02529938E1EA}" destId="{CA51CCAA-46E7-40CB-ACFF-56D2FB47124B}" srcOrd="1" destOrd="0" parTransId="{60D2C536-BEA9-4456-97F8-84400102F0DC}" sibTransId="{19134E21-8DE6-46C6-85D4-0FFB26394326}"/>
    <dgm:cxn modelId="{C1B7FEB2-7002-4ED4-B707-7B07F067A0A8}" type="presOf" srcId="{019A30E1-85AE-49F0-9630-863F06FABA4F}" destId="{7ED2A13D-AC3D-49E9-ADCD-95D88E742653}" srcOrd="0" destOrd="0" presId="urn:microsoft.com/office/officeart/2005/8/layout/vList3"/>
    <dgm:cxn modelId="{E4AF554D-D3E4-431E-BBF6-AF5A3AAFCCD9}" srcId="{3F84273F-9977-4FBE-8D06-02529938E1EA}" destId="{E5363736-7562-45FF-AE8F-55783F41936D}" srcOrd="3" destOrd="0" parTransId="{EA054FCB-7A6D-4852-88E5-5F07A11931BE}" sibTransId="{EA7D7623-ABF3-4614-A01B-64342C467514}"/>
    <dgm:cxn modelId="{C2DBDADF-4EF1-4A0E-B0E4-32107502ABE8}" srcId="{3F84273F-9977-4FBE-8D06-02529938E1EA}" destId="{5AA50EA3-D394-4444-93E5-AE01F59BD36D}" srcOrd="2" destOrd="0" parTransId="{46D7CA12-5B45-42DB-8B89-4DAB283DEE2F}" sibTransId="{41987B54-DB04-4DD5-B952-0DCC2AD13B6E}"/>
    <dgm:cxn modelId="{F7BD9A41-DC02-41B3-A7A8-D5CDB13E3543}" srcId="{3F84273F-9977-4FBE-8D06-02529938E1EA}" destId="{1BB13661-E248-474D-BCF5-8BCE0BAD5F4D}" srcOrd="4" destOrd="0" parTransId="{1240BA57-C007-40A2-B446-87F68053DB34}" sibTransId="{4B8C1743-23A8-4EFE-A12A-AE34568CAE10}"/>
    <dgm:cxn modelId="{A0DE5A7A-1D55-467E-BC55-13810B07D2E7}" type="presOf" srcId="{5AA50EA3-D394-4444-93E5-AE01F59BD36D}" destId="{F671D0F0-48A4-4053-91E3-B9ECB36A0639}" srcOrd="0" destOrd="0" presId="urn:microsoft.com/office/officeart/2005/8/layout/vList3"/>
    <dgm:cxn modelId="{0FAC6F06-8130-40F3-94A1-8EA7552FB08E}" srcId="{3F84273F-9977-4FBE-8D06-02529938E1EA}" destId="{019A30E1-85AE-49F0-9630-863F06FABA4F}" srcOrd="0" destOrd="0" parTransId="{76AB785D-207A-460E-9644-6369D1BCEF89}" sibTransId="{13772170-8E2C-4E6D-B3B4-1C7ADFD6FA2A}"/>
    <dgm:cxn modelId="{E5DAF646-59DB-4D80-B64B-8744CAF16767}" type="presOf" srcId="{1BB13661-E248-474D-BCF5-8BCE0BAD5F4D}" destId="{FB4A05C7-0708-4741-9D9E-3039E6781C80}" srcOrd="0" destOrd="0" presId="urn:microsoft.com/office/officeart/2005/8/layout/vList3"/>
    <dgm:cxn modelId="{C49C4E91-F3A0-4DD0-8ECB-05D35F4B3A8B}" type="presOf" srcId="{E5363736-7562-45FF-AE8F-55783F41936D}" destId="{EA957C29-30CA-4A60-99EC-160CD9D71B3E}" srcOrd="0" destOrd="0" presId="urn:microsoft.com/office/officeart/2005/8/layout/vList3"/>
    <dgm:cxn modelId="{619C8489-B32E-424F-A4F8-7CD395CE6640}" type="presParOf" srcId="{D47E9DCB-0454-41F9-B734-61CB51C33A14}" destId="{778C0290-5121-426D-A216-D2DF10609B2C}" srcOrd="0" destOrd="0" presId="urn:microsoft.com/office/officeart/2005/8/layout/vList3"/>
    <dgm:cxn modelId="{AD754236-F08F-4E53-97A6-7BD193B63EC5}" type="presParOf" srcId="{778C0290-5121-426D-A216-D2DF10609B2C}" destId="{EFD59202-41B1-4377-8EBF-4E2D4A6CC24E}" srcOrd="0" destOrd="0" presId="urn:microsoft.com/office/officeart/2005/8/layout/vList3"/>
    <dgm:cxn modelId="{F75E01F0-6825-45BA-9A97-9A1A11B30ED2}" type="presParOf" srcId="{778C0290-5121-426D-A216-D2DF10609B2C}" destId="{7ED2A13D-AC3D-49E9-ADCD-95D88E742653}" srcOrd="1" destOrd="0" presId="urn:microsoft.com/office/officeart/2005/8/layout/vList3"/>
    <dgm:cxn modelId="{0FCE0D76-9D7C-4BFA-AF45-6232F1D41633}" type="presParOf" srcId="{D47E9DCB-0454-41F9-B734-61CB51C33A14}" destId="{7684C6DA-B388-4C97-BA50-4DB66F12E241}" srcOrd="1" destOrd="0" presId="urn:microsoft.com/office/officeart/2005/8/layout/vList3"/>
    <dgm:cxn modelId="{8D43F435-4EAA-4356-82F4-6E49EFF741EB}" type="presParOf" srcId="{D47E9DCB-0454-41F9-B734-61CB51C33A14}" destId="{A391858A-F94A-48A5-93E8-7CEF0A0114B7}" srcOrd="2" destOrd="0" presId="urn:microsoft.com/office/officeart/2005/8/layout/vList3"/>
    <dgm:cxn modelId="{EBE48F7E-85E1-46FC-8A89-459C85EAC7A7}" type="presParOf" srcId="{A391858A-F94A-48A5-93E8-7CEF0A0114B7}" destId="{B9BA52BF-C872-4C32-839C-960BBE2E8987}" srcOrd="0" destOrd="0" presId="urn:microsoft.com/office/officeart/2005/8/layout/vList3"/>
    <dgm:cxn modelId="{9DFF7B73-3F7A-4F40-A260-B3163FB32E31}" type="presParOf" srcId="{A391858A-F94A-48A5-93E8-7CEF0A0114B7}" destId="{FC8F3620-FB08-4E1E-A6A7-E87D3A9282D6}" srcOrd="1" destOrd="0" presId="urn:microsoft.com/office/officeart/2005/8/layout/vList3"/>
    <dgm:cxn modelId="{FD2C1E0D-FA63-4608-9F88-F4E2980071AA}" type="presParOf" srcId="{D47E9DCB-0454-41F9-B734-61CB51C33A14}" destId="{F3DD76D4-38AD-44AD-B8E4-4E30A17EA4C3}" srcOrd="3" destOrd="0" presId="urn:microsoft.com/office/officeart/2005/8/layout/vList3"/>
    <dgm:cxn modelId="{0FDE25CC-D6DD-4BFD-8E66-A26146B66D88}" type="presParOf" srcId="{D47E9DCB-0454-41F9-B734-61CB51C33A14}" destId="{87A62BD9-713D-422B-906B-A0FBE96298E5}" srcOrd="4" destOrd="0" presId="urn:microsoft.com/office/officeart/2005/8/layout/vList3"/>
    <dgm:cxn modelId="{5B80C778-1A21-4C38-9EFD-1E6CAE06DB72}" type="presParOf" srcId="{87A62BD9-713D-422B-906B-A0FBE96298E5}" destId="{21BCC1C4-1450-4AF5-BA79-4029DD1A966C}" srcOrd="0" destOrd="0" presId="urn:microsoft.com/office/officeart/2005/8/layout/vList3"/>
    <dgm:cxn modelId="{6DA38D08-3297-4619-B6FB-E69337B4BA5C}" type="presParOf" srcId="{87A62BD9-713D-422B-906B-A0FBE96298E5}" destId="{F671D0F0-48A4-4053-91E3-B9ECB36A0639}" srcOrd="1" destOrd="0" presId="urn:microsoft.com/office/officeart/2005/8/layout/vList3"/>
    <dgm:cxn modelId="{4C916363-51BD-4849-9637-01B10B01AFFF}" type="presParOf" srcId="{D47E9DCB-0454-41F9-B734-61CB51C33A14}" destId="{B8D7884A-D04E-49AC-A9E3-15B183F21169}" srcOrd="5" destOrd="0" presId="urn:microsoft.com/office/officeart/2005/8/layout/vList3"/>
    <dgm:cxn modelId="{E50A7326-052E-4F6F-AC19-4CA9327EABB1}" type="presParOf" srcId="{D47E9DCB-0454-41F9-B734-61CB51C33A14}" destId="{B53715B6-E8DB-484D-A78E-FB24EFEE6116}" srcOrd="6" destOrd="0" presId="urn:microsoft.com/office/officeart/2005/8/layout/vList3"/>
    <dgm:cxn modelId="{84B871A5-57A6-4DC4-B71A-0FED2CA25BE3}" type="presParOf" srcId="{B53715B6-E8DB-484D-A78E-FB24EFEE6116}" destId="{BCA6EFB1-F8D0-4072-A059-9918081E27E7}" srcOrd="0" destOrd="0" presId="urn:microsoft.com/office/officeart/2005/8/layout/vList3"/>
    <dgm:cxn modelId="{A87F5FA6-77B4-46E6-866D-AA18009078C1}" type="presParOf" srcId="{B53715B6-E8DB-484D-A78E-FB24EFEE6116}" destId="{EA957C29-30CA-4A60-99EC-160CD9D71B3E}" srcOrd="1" destOrd="0" presId="urn:microsoft.com/office/officeart/2005/8/layout/vList3"/>
    <dgm:cxn modelId="{85910C3A-C18F-4D12-BA6A-A3236BC39A4F}" type="presParOf" srcId="{D47E9DCB-0454-41F9-B734-61CB51C33A14}" destId="{3E513915-A340-4E4F-BF59-495D01464E9F}" srcOrd="7" destOrd="0" presId="urn:microsoft.com/office/officeart/2005/8/layout/vList3"/>
    <dgm:cxn modelId="{29145FE3-6C7F-4A34-B690-81DC7FF500C5}" type="presParOf" srcId="{D47E9DCB-0454-41F9-B734-61CB51C33A14}" destId="{6A6E02D7-40C8-452F-803B-2A0974571C37}" srcOrd="8" destOrd="0" presId="urn:microsoft.com/office/officeart/2005/8/layout/vList3"/>
    <dgm:cxn modelId="{277A2DC5-4BC3-4005-A3AE-6D9EF5CEDB5C}" type="presParOf" srcId="{6A6E02D7-40C8-452F-803B-2A0974571C37}" destId="{4FD7F57B-E2E7-410E-89B0-C7AB10F45227}" srcOrd="0" destOrd="0" presId="urn:microsoft.com/office/officeart/2005/8/layout/vList3"/>
    <dgm:cxn modelId="{D4EA3428-BC71-48CE-8762-3153EAE28209}" type="presParOf" srcId="{6A6E02D7-40C8-452F-803B-2A0974571C37}" destId="{FB4A05C7-0708-4741-9D9E-3039E6781C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84273F-9977-4FBE-8D06-02529938E1EA}" type="doc">
      <dgm:prSet loTypeId="urn:microsoft.com/office/officeart/2005/8/layout/defaul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2FD294B-F29C-4B20-AD54-5697A138D090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>
              <a:latin typeface="Constantia" pitchFamily="18" charset="0"/>
            </a:rPr>
            <a:t>заключено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143 </a:t>
          </a:r>
          <a:r>
            <a:rPr lang="ru-RU" sz="1400" dirty="0" smtClean="0">
              <a:latin typeface="Constantia" pitchFamily="18" charset="0"/>
            </a:rPr>
            <a:t>договора </a:t>
          </a:r>
          <a:r>
            <a:rPr lang="ru-RU" sz="1400" dirty="0">
              <a:latin typeface="Constantia" pitchFamily="18" charset="0"/>
            </a:rPr>
            <a:t>о реструктуризации задолженности за ЖКУ на сумму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21,39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руб.</a:t>
          </a:r>
        </a:p>
      </dgm:t>
    </dgm:pt>
    <dgm:pt modelId="{34126BD1-A6CE-4043-AA3C-D7C59902B225}" type="parTrans" cxnId="{CE0572ED-C8EC-49E4-9F76-52C57B3EE20E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110ABAE3-EE50-4C86-96A2-1DFCE321CED6}" type="sibTrans" cxnId="{CE0572ED-C8EC-49E4-9F76-52C57B3EE20E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565BB4CB-E62E-4C3E-8B26-B87385A4C4B3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>
              <a:latin typeface="Constantia" pitchFamily="18" charset="0"/>
            </a:rPr>
            <a:t>подано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4 886 </a:t>
          </a:r>
          <a:r>
            <a:rPr lang="ru-RU" sz="1400" dirty="0">
              <a:latin typeface="Constantia" pitchFamily="18" charset="0"/>
            </a:rPr>
            <a:t>заявлений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dirty="0">
              <a:latin typeface="Constantia" pitchFamily="18" charset="0"/>
            </a:rPr>
            <a:t>в суд о взыскании задолженности с собственников и нанимателей жилых помещений за ЖКУ на сумму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84,8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</a:t>
          </a:r>
          <a:r>
            <a:rPr lang="ru-RU" sz="800" dirty="0">
              <a:latin typeface="Constantia" panose="02030602050306030303" pitchFamily="18" charset="0"/>
            </a:rPr>
            <a:t>.</a:t>
          </a:r>
        </a:p>
      </dgm:t>
    </dgm:pt>
    <dgm:pt modelId="{47A059B6-D4EC-46B9-8C40-61D40284EF59}" type="parTrans" cxnId="{D851CB4B-C070-41BA-8D2B-EB59EF09154C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C17A797D-7B88-4EA4-AA8F-ED33A36A8E9D}" type="sibTrans" cxnId="{D851CB4B-C070-41BA-8D2B-EB59EF09154C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822ADBCC-1E2E-4A10-AD57-B70499E7AA2A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>
              <a:latin typeface="Constantia" pitchFamily="18" charset="0"/>
            </a:rPr>
            <a:t>вынесены постановления о запрете на регистрационные действия в отношении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488 </a:t>
          </a:r>
          <a:r>
            <a:rPr lang="ru-RU" sz="1400" dirty="0">
              <a:latin typeface="Constantia" pitchFamily="18" charset="0"/>
            </a:rPr>
            <a:t>транспортных средств на сумму более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4,2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</a:t>
          </a:r>
          <a:r>
            <a:rPr lang="ru-RU" sz="1400" dirty="0">
              <a:latin typeface="Constantia" pitchFamily="18" charset="0"/>
            </a:rPr>
            <a:t>.</a:t>
          </a:r>
        </a:p>
      </dgm:t>
    </dgm:pt>
    <dgm:pt modelId="{18A1B9CA-1146-4A12-AFCA-6E0335773D08}" type="parTrans" cxnId="{3EF92C8D-4A85-4F56-8E96-8ADC9147171F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0DCD6D20-C9D7-4F6A-A8F9-C1D6FBEF016E}" type="sibTrans" cxnId="{3EF92C8D-4A85-4F56-8E96-8ADC9147171F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F2294836-70B1-4EFE-8F0D-28552FCB3E1C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возбуждено </a:t>
          </a: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1142 </a:t>
          </a: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исполнительных производств на сумму </a:t>
          </a: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15,32 </a:t>
          </a:r>
          <a:r>
            <a: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руб.</a:t>
          </a: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сумма взысканной задолженности Федеральной службой судебных приставов составила </a:t>
          </a: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9,32 </a:t>
          </a:r>
          <a:r>
            <a: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руб.</a:t>
          </a:r>
        </a:p>
      </dgm:t>
    </dgm:pt>
    <dgm:pt modelId="{49655A80-DFAD-4143-BD17-38FA1CB94C68}" type="parTrans" cxnId="{387E4988-4FBC-4699-BEC3-E16A7027F72B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DEE54328-444B-42F5-A09F-5B4E183FE0EB}" type="sibTrans" cxnId="{387E4988-4FBC-4699-BEC3-E16A7027F72B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4DCF6AFA-6AF6-4354-83D5-C2D4C26E40F4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ограничен выезд за границу </a:t>
          </a:r>
          <a:endParaRPr lang="ru-RU" sz="1400" dirty="0" smtClean="0">
            <a:solidFill>
              <a:srgbClr val="002060"/>
            </a:solidFill>
            <a:latin typeface="Constantia" pitchFamily="18" charset="0"/>
          </a:endParaRP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2 456</a:t>
          </a:r>
          <a:r>
            <a:rPr lang="ru-RU" sz="1400" dirty="0" smtClean="0">
              <a:solidFill>
                <a:srgbClr val="002060"/>
              </a:solidFill>
              <a:latin typeface="Constantia" pitchFamily="18" charset="0"/>
            </a:rPr>
            <a:t> </a:t>
          </a: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гражданам, сумма задолженности которых составила более </a:t>
          </a:r>
          <a:r>
            <a:rPr lang="ru-RU" sz="1400" b="1" dirty="0" smtClean="0">
              <a:solidFill>
                <a:srgbClr val="002060"/>
              </a:solidFill>
              <a:latin typeface="Constantia" pitchFamily="18" charset="0"/>
            </a:rPr>
            <a:t>58,14 </a:t>
          </a:r>
          <a:r>
            <a:rPr lang="ru-RU" sz="1400" b="1" dirty="0">
              <a:solidFill>
                <a:srgbClr val="002060"/>
              </a:solidFill>
              <a:latin typeface="Constantia" pitchFamily="18" charset="0"/>
            </a:rPr>
            <a:t>млн. руб.</a:t>
          </a:r>
        </a:p>
      </dgm:t>
    </dgm:pt>
    <dgm:pt modelId="{FE1CCC3A-F635-488D-B69A-8B2DA57201A6}" type="parTrans" cxnId="{DBDEE935-50AB-473C-9485-FD2DD771AFAF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7C95A84B-B5B3-45C0-A716-BCCFC0CF3767}" type="sibTrans" cxnId="{DBDEE935-50AB-473C-9485-FD2DD771AFAF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CCA471C6-3B51-4AAF-AC27-97F65456D6B2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кредитными организациями наложено взыскание на </a:t>
          </a:r>
          <a:r>
            <a:rPr lang="ru-RU" sz="1400" b="1" dirty="0" smtClean="0">
              <a:solidFill>
                <a:srgbClr val="002060"/>
              </a:solidFill>
              <a:latin typeface="Constantia" pitchFamily="18" charset="0"/>
            </a:rPr>
            <a:t>744</a:t>
          </a:r>
          <a:r>
            <a:rPr 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dirty="0" smtClean="0">
              <a:solidFill>
                <a:srgbClr val="002060"/>
              </a:solidFill>
              <a:latin typeface="Constantia" pitchFamily="18" charset="0"/>
            </a:rPr>
            <a:t>банковские карты </a:t>
          </a: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на сумму </a:t>
          </a: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24,6</a:t>
          </a:r>
          <a:r>
            <a:rPr lang="ru-RU" sz="1400" dirty="0" smtClean="0">
              <a:solidFill>
                <a:srgbClr val="002060"/>
              </a:solidFill>
              <a:latin typeface="Constantia" pitchFamily="18" charset="0"/>
            </a:rPr>
            <a:t> </a:t>
          </a:r>
          <a:r>
            <a:rPr lang="ru-RU" sz="1400" dirty="0">
              <a:solidFill>
                <a:srgbClr val="002060"/>
              </a:solidFill>
              <a:latin typeface="Constantia" pitchFamily="18" charset="0"/>
            </a:rPr>
            <a:t>млн руб., сумма взысканной задолженности составила </a:t>
          </a:r>
          <a:r>
            <a:rPr lang="ru-RU" sz="1400" dirty="0" smtClean="0">
              <a:solidFill>
                <a:srgbClr val="002060"/>
              </a:solidFill>
              <a:latin typeface="Constantia" pitchFamily="18" charset="0"/>
            </a:rPr>
            <a:t/>
          </a:r>
          <a:br>
            <a:rPr lang="ru-RU" sz="1400" dirty="0" smtClean="0">
              <a:solidFill>
                <a:srgbClr val="002060"/>
              </a:solidFill>
              <a:latin typeface="Constantia" pitchFamily="18" charset="0"/>
            </a:rPr>
          </a:br>
          <a:r>
            <a:rPr lang="ru-RU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8,05 млн</a:t>
          </a:r>
          <a:r>
            <a: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. руб.</a:t>
          </a:r>
        </a:p>
      </dgm:t>
    </dgm:pt>
    <dgm:pt modelId="{47B4A029-66DF-40C7-BFC1-1C7D8980F37B}" type="parTrans" cxnId="{214A6BBF-1FB4-4465-BBEA-A5DDCD2EEFFF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E23C75F8-819C-40F0-A0E0-C9ACE183C051}" type="sibTrans" cxnId="{214A6BBF-1FB4-4465-BBEA-A5DDCD2EEFFF}">
      <dgm:prSet/>
      <dgm:spPr/>
      <dgm:t>
        <a:bodyPr/>
        <a:lstStyle/>
        <a:p>
          <a:endParaRPr lang="ru-RU">
            <a:latin typeface="Constantia" panose="02030602050306030303" pitchFamily="18" charset="0"/>
          </a:endParaRPr>
        </a:p>
      </dgm:t>
    </dgm:pt>
    <dgm:pt modelId="{06E9C61A-CA9E-4983-8BCE-8D65A62DAAD1}" type="pres">
      <dgm:prSet presAssocID="{3F84273F-9977-4FBE-8D06-02529938E1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A06299-C84C-416E-ADEA-55751A9E9220}" type="pres">
      <dgm:prSet presAssocID="{42FD294B-F29C-4B20-AD54-5697A138D09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AB11F-3ACE-49B8-AB4F-6D4E53564934}" type="pres">
      <dgm:prSet presAssocID="{110ABAE3-EE50-4C86-96A2-1DFCE321CED6}" presName="sibTrans" presStyleCnt="0"/>
      <dgm:spPr/>
    </dgm:pt>
    <dgm:pt modelId="{F3D76B5E-4253-436F-AFBD-3220F33D0EA6}" type="pres">
      <dgm:prSet presAssocID="{565BB4CB-E62E-4C3E-8B26-B87385A4C4B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FE07D-2F97-4B9F-8E24-BD156C502612}" type="pres">
      <dgm:prSet presAssocID="{C17A797D-7B88-4EA4-AA8F-ED33A36A8E9D}" presName="sibTrans" presStyleCnt="0"/>
      <dgm:spPr/>
    </dgm:pt>
    <dgm:pt modelId="{1BBCF627-6E4A-44D7-BA56-2F089F4E2D41}" type="pres">
      <dgm:prSet presAssocID="{822ADBCC-1E2E-4A10-AD57-B70499E7AA2A}" presName="node" presStyleLbl="node1" presStyleIdx="2" presStyleCnt="6" custLinFactNeighborY="-2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8225B-6E95-474E-A73C-9089D7063FC5}" type="pres">
      <dgm:prSet presAssocID="{0DCD6D20-C9D7-4F6A-A8F9-C1D6FBEF016E}" presName="sibTrans" presStyleCnt="0"/>
      <dgm:spPr/>
    </dgm:pt>
    <dgm:pt modelId="{74CF4EE3-F129-4B91-9233-7CEB6A679ABA}" type="pres">
      <dgm:prSet presAssocID="{CCA471C6-3B51-4AAF-AC27-97F65456D6B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355C2A-2725-4AFA-9E7A-126B21C1C122}" type="pres">
      <dgm:prSet presAssocID="{E23C75F8-819C-40F0-A0E0-C9ACE183C051}" presName="sibTrans" presStyleCnt="0"/>
      <dgm:spPr/>
    </dgm:pt>
    <dgm:pt modelId="{A5D41CEE-B8CE-437D-B3CF-E699FC7BB188}" type="pres">
      <dgm:prSet presAssocID="{4DCF6AFA-6AF6-4354-83D5-C2D4C26E40F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8AC8E-03B3-43A5-9830-01B9237AAADA}" type="pres">
      <dgm:prSet presAssocID="{7C95A84B-B5B3-45C0-A716-BCCFC0CF3767}" presName="sibTrans" presStyleCnt="0"/>
      <dgm:spPr/>
    </dgm:pt>
    <dgm:pt modelId="{FEC5C8B6-39F4-4D56-BF6B-8895676699A7}" type="pres">
      <dgm:prSet presAssocID="{F2294836-70B1-4EFE-8F0D-28552FCB3E1C}" presName="node" presStyleLbl="node1" presStyleIdx="5" presStyleCnt="6" custScaleX="135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7E4988-4FBC-4699-BEC3-E16A7027F72B}" srcId="{3F84273F-9977-4FBE-8D06-02529938E1EA}" destId="{F2294836-70B1-4EFE-8F0D-28552FCB3E1C}" srcOrd="5" destOrd="0" parTransId="{49655A80-DFAD-4143-BD17-38FA1CB94C68}" sibTransId="{DEE54328-444B-42F5-A09F-5B4E183FE0EB}"/>
    <dgm:cxn modelId="{214A6BBF-1FB4-4465-BBEA-A5DDCD2EEFFF}" srcId="{3F84273F-9977-4FBE-8D06-02529938E1EA}" destId="{CCA471C6-3B51-4AAF-AC27-97F65456D6B2}" srcOrd="3" destOrd="0" parTransId="{47B4A029-66DF-40C7-BFC1-1C7D8980F37B}" sibTransId="{E23C75F8-819C-40F0-A0E0-C9ACE183C051}"/>
    <dgm:cxn modelId="{DBDEE935-50AB-473C-9485-FD2DD771AFAF}" srcId="{3F84273F-9977-4FBE-8D06-02529938E1EA}" destId="{4DCF6AFA-6AF6-4354-83D5-C2D4C26E40F4}" srcOrd="4" destOrd="0" parTransId="{FE1CCC3A-F635-488D-B69A-8B2DA57201A6}" sibTransId="{7C95A84B-B5B3-45C0-A716-BCCFC0CF3767}"/>
    <dgm:cxn modelId="{DBEDE97B-8E32-4963-9AF3-492757B503E5}" type="presOf" srcId="{F2294836-70B1-4EFE-8F0D-28552FCB3E1C}" destId="{FEC5C8B6-39F4-4D56-BF6B-8895676699A7}" srcOrd="0" destOrd="0" presId="urn:microsoft.com/office/officeart/2005/8/layout/default"/>
    <dgm:cxn modelId="{CE0572ED-C8EC-49E4-9F76-52C57B3EE20E}" srcId="{3F84273F-9977-4FBE-8D06-02529938E1EA}" destId="{42FD294B-F29C-4B20-AD54-5697A138D090}" srcOrd="0" destOrd="0" parTransId="{34126BD1-A6CE-4043-AA3C-D7C59902B225}" sibTransId="{110ABAE3-EE50-4C86-96A2-1DFCE321CED6}"/>
    <dgm:cxn modelId="{428C10E9-D6E6-4ED4-8B78-A801E8E5F1CE}" type="presOf" srcId="{822ADBCC-1E2E-4A10-AD57-B70499E7AA2A}" destId="{1BBCF627-6E4A-44D7-BA56-2F089F4E2D41}" srcOrd="0" destOrd="0" presId="urn:microsoft.com/office/officeart/2005/8/layout/default"/>
    <dgm:cxn modelId="{0D8B2A2C-A448-416D-968C-12E1ECA4EA57}" type="presOf" srcId="{4DCF6AFA-6AF6-4354-83D5-C2D4C26E40F4}" destId="{A5D41CEE-B8CE-437D-B3CF-E699FC7BB188}" srcOrd="0" destOrd="0" presId="urn:microsoft.com/office/officeart/2005/8/layout/default"/>
    <dgm:cxn modelId="{83BD9107-6C1B-4B73-A382-E892B719F56D}" type="presOf" srcId="{CCA471C6-3B51-4AAF-AC27-97F65456D6B2}" destId="{74CF4EE3-F129-4B91-9233-7CEB6A679ABA}" srcOrd="0" destOrd="0" presId="urn:microsoft.com/office/officeart/2005/8/layout/default"/>
    <dgm:cxn modelId="{D851CB4B-C070-41BA-8D2B-EB59EF09154C}" srcId="{3F84273F-9977-4FBE-8D06-02529938E1EA}" destId="{565BB4CB-E62E-4C3E-8B26-B87385A4C4B3}" srcOrd="1" destOrd="0" parTransId="{47A059B6-D4EC-46B9-8C40-61D40284EF59}" sibTransId="{C17A797D-7B88-4EA4-AA8F-ED33A36A8E9D}"/>
    <dgm:cxn modelId="{4CCB44DB-A933-4B18-8341-B4AD8C1A8759}" type="presOf" srcId="{3F84273F-9977-4FBE-8D06-02529938E1EA}" destId="{06E9C61A-CA9E-4983-8BCE-8D65A62DAAD1}" srcOrd="0" destOrd="0" presId="urn:microsoft.com/office/officeart/2005/8/layout/default"/>
    <dgm:cxn modelId="{9D6F44D1-A6D5-41A0-A23B-246721491711}" type="presOf" srcId="{565BB4CB-E62E-4C3E-8B26-B87385A4C4B3}" destId="{F3D76B5E-4253-436F-AFBD-3220F33D0EA6}" srcOrd="0" destOrd="0" presId="urn:microsoft.com/office/officeart/2005/8/layout/default"/>
    <dgm:cxn modelId="{3EF92C8D-4A85-4F56-8E96-8ADC9147171F}" srcId="{3F84273F-9977-4FBE-8D06-02529938E1EA}" destId="{822ADBCC-1E2E-4A10-AD57-B70499E7AA2A}" srcOrd="2" destOrd="0" parTransId="{18A1B9CA-1146-4A12-AFCA-6E0335773D08}" sibTransId="{0DCD6D20-C9D7-4F6A-A8F9-C1D6FBEF016E}"/>
    <dgm:cxn modelId="{95D6116A-85AB-42CA-A814-F8503B9BCAB2}" type="presOf" srcId="{42FD294B-F29C-4B20-AD54-5697A138D090}" destId="{F5A06299-C84C-416E-ADEA-55751A9E9220}" srcOrd="0" destOrd="0" presId="urn:microsoft.com/office/officeart/2005/8/layout/default"/>
    <dgm:cxn modelId="{EA4CDBBB-ED3D-4D97-9A6D-02A4E1385085}" type="presParOf" srcId="{06E9C61A-CA9E-4983-8BCE-8D65A62DAAD1}" destId="{F5A06299-C84C-416E-ADEA-55751A9E9220}" srcOrd="0" destOrd="0" presId="urn:microsoft.com/office/officeart/2005/8/layout/default"/>
    <dgm:cxn modelId="{1266AC75-394C-4784-978D-644603773084}" type="presParOf" srcId="{06E9C61A-CA9E-4983-8BCE-8D65A62DAAD1}" destId="{EC7AB11F-3ACE-49B8-AB4F-6D4E53564934}" srcOrd="1" destOrd="0" presId="urn:microsoft.com/office/officeart/2005/8/layout/default"/>
    <dgm:cxn modelId="{7CB8F926-5C50-4964-9B56-A35E3272896F}" type="presParOf" srcId="{06E9C61A-CA9E-4983-8BCE-8D65A62DAAD1}" destId="{F3D76B5E-4253-436F-AFBD-3220F33D0EA6}" srcOrd="2" destOrd="0" presId="urn:microsoft.com/office/officeart/2005/8/layout/default"/>
    <dgm:cxn modelId="{D382F946-6420-4D44-92B6-BB213E20BA64}" type="presParOf" srcId="{06E9C61A-CA9E-4983-8BCE-8D65A62DAAD1}" destId="{244FE07D-2F97-4B9F-8E24-BD156C502612}" srcOrd="3" destOrd="0" presId="urn:microsoft.com/office/officeart/2005/8/layout/default"/>
    <dgm:cxn modelId="{4E7A7CEC-6115-4FCC-BE26-5BCFB79208BA}" type="presParOf" srcId="{06E9C61A-CA9E-4983-8BCE-8D65A62DAAD1}" destId="{1BBCF627-6E4A-44D7-BA56-2F089F4E2D41}" srcOrd="4" destOrd="0" presId="urn:microsoft.com/office/officeart/2005/8/layout/default"/>
    <dgm:cxn modelId="{2FC30D5A-E352-42A9-80B9-C63E83B46EA7}" type="presParOf" srcId="{06E9C61A-CA9E-4983-8BCE-8D65A62DAAD1}" destId="{7E28225B-6E95-474E-A73C-9089D7063FC5}" srcOrd="5" destOrd="0" presId="urn:microsoft.com/office/officeart/2005/8/layout/default"/>
    <dgm:cxn modelId="{7B2D71E7-30A5-4257-9785-B9F34E2DE95F}" type="presParOf" srcId="{06E9C61A-CA9E-4983-8BCE-8D65A62DAAD1}" destId="{74CF4EE3-F129-4B91-9233-7CEB6A679ABA}" srcOrd="6" destOrd="0" presId="urn:microsoft.com/office/officeart/2005/8/layout/default"/>
    <dgm:cxn modelId="{E22CA299-BD05-4D97-9305-11A532F1EEE8}" type="presParOf" srcId="{06E9C61A-CA9E-4983-8BCE-8D65A62DAAD1}" destId="{9C355C2A-2725-4AFA-9E7A-126B21C1C122}" srcOrd="7" destOrd="0" presId="urn:microsoft.com/office/officeart/2005/8/layout/default"/>
    <dgm:cxn modelId="{CA4E1667-F384-48F3-8D04-A90EAF3D05B4}" type="presParOf" srcId="{06E9C61A-CA9E-4983-8BCE-8D65A62DAAD1}" destId="{A5D41CEE-B8CE-437D-B3CF-E699FC7BB188}" srcOrd="8" destOrd="0" presId="urn:microsoft.com/office/officeart/2005/8/layout/default"/>
    <dgm:cxn modelId="{D74EF463-B708-4DF2-9C2D-4D9AB72AB070}" type="presParOf" srcId="{06E9C61A-CA9E-4983-8BCE-8D65A62DAAD1}" destId="{43A8AC8E-03B3-43A5-9830-01B9237AAADA}" srcOrd="9" destOrd="0" presId="urn:microsoft.com/office/officeart/2005/8/layout/default"/>
    <dgm:cxn modelId="{D7D32E1F-6D03-4322-AAD5-292227B6F9D6}" type="presParOf" srcId="{06E9C61A-CA9E-4983-8BCE-8D65A62DAAD1}" destId="{FEC5C8B6-39F4-4D56-BF6B-8895676699A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84273F-9977-4FBE-8D06-02529938E1EA}" type="doc">
      <dgm:prSet loTypeId="urn:microsoft.com/office/officeart/2005/8/layout/default#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7C16791-5885-47B4-92AD-C805397BE93F}">
      <dgm:prSet custT="1"/>
      <dgm:spPr/>
      <dgm:t>
        <a:bodyPr/>
        <a:lstStyle/>
        <a:p>
          <a:pPr mar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Совет ветеранов</a:t>
          </a:r>
        </a:p>
        <a:p>
          <a:pPr mar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5 068 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gm:t>
    </dgm:pt>
    <dgm:pt modelId="{D2F9E560-BF94-42E7-84BF-149E147B9E25}" type="sibTrans" cxnId="{DA30339E-ACD5-4ADA-AB4A-70EE6062D460}">
      <dgm:prSet/>
      <dgm:spPr/>
      <dgm:t>
        <a:bodyPr/>
        <a:lstStyle/>
        <a:p>
          <a:endParaRPr lang="ru-RU"/>
        </a:p>
      </dgm:t>
    </dgm:pt>
    <dgm:pt modelId="{4EDD8408-5218-4DA1-A4A1-0603F863D302}" type="parTrans" cxnId="{DA30339E-ACD5-4ADA-AB4A-70EE6062D460}">
      <dgm:prSet/>
      <dgm:spPr/>
      <dgm:t>
        <a:bodyPr/>
        <a:lstStyle/>
        <a:p>
          <a:endParaRPr lang="ru-RU"/>
        </a:p>
      </dgm:t>
    </dgm:pt>
    <dgm:pt modelId="{42FD294B-F29C-4B20-AD54-5697A138D090}">
      <dgm:prSet custT="1"/>
      <dgm:spPr/>
      <dgm:t>
        <a:bodyPr/>
        <a:lstStyle/>
        <a:p>
          <a:pPr mar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Всероссийское </a:t>
          </a:r>
          <a:endParaRPr lang="en-US" sz="1200" dirty="0">
            <a:latin typeface="Constantia" pitchFamily="18" charset="0"/>
          </a:endParaRPr>
        </a:p>
        <a:p>
          <a:pPr mar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общество инвалидов </a:t>
          </a:r>
          <a:endParaRPr lang="en-US" sz="1200" dirty="0">
            <a:latin typeface="Constantia" pitchFamily="18" charset="0"/>
          </a:endParaRPr>
        </a:p>
        <a:p>
          <a:pPr mar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81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gm:t>
    </dgm:pt>
    <dgm:pt modelId="{34126BD1-A6CE-4043-AA3C-D7C59902B225}" type="parTrans" cxnId="{CE0572ED-C8EC-49E4-9F76-52C57B3EE20E}">
      <dgm:prSet/>
      <dgm:spPr/>
      <dgm:t>
        <a:bodyPr/>
        <a:lstStyle/>
        <a:p>
          <a:endParaRPr lang="ru-RU"/>
        </a:p>
      </dgm:t>
    </dgm:pt>
    <dgm:pt modelId="{110ABAE3-EE50-4C86-96A2-1DFCE321CED6}" type="sibTrans" cxnId="{CE0572ED-C8EC-49E4-9F76-52C57B3EE20E}">
      <dgm:prSet/>
      <dgm:spPr/>
      <dgm:t>
        <a:bodyPr/>
        <a:lstStyle/>
        <a:p>
          <a:endParaRPr lang="ru-RU"/>
        </a:p>
      </dgm:t>
    </dgm:pt>
    <dgm:pt modelId="{565BB4CB-E62E-4C3E-8B26-B87385A4C4B3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Всероссийское </a:t>
          </a:r>
          <a:endParaRPr lang="en-US" sz="1200" dirty="0">
            <a:latin typeface="Constantia" pitchFamily="18" charset="0"/>
          </a:endParaRP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общество слепых </a:t>
          </a:r>
          <a:r>
            <a:rPr lang="ru-RU" sz="1200" dirty="0"/>
            <a:t> </a:t>
          </a: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38 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</a:t>
          </a: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.</a:t>
          </a:r>
        </a:p>
      </dgm:t>
    </dgm:pt>
    <dgm:pt modelId="{47A059B6-D4EC-46B9-8C40-61D40284EF59}" type="parTrans" cxnId="{D851CB4B-C070-41BA-8D2B-EB59EF09154C}">
      <dgm:prSet/>
      <dgm:spPr/>
      <dgm:t>
        <a:bodyPr/>
        <a:lstStyle/>
        <a:p>
          <a:endParaRPr lang="ru-RU"/>
        </a:p>
      </dgm:t>
    </dgm:pt>
    <dgm:pt modelId="{C17A797D-7B88-4EA4-AA8F-ED33A36A8E9D}" type="sibTrans" cxnId="{D851CB4B-C070-41BA-8D2B-EB59EF09154C}">
      <dgm:prSet/>
      <dgm:spPr/>
      <dgm:t>
        <a:bodyPr/>
        <a:lstStyle/>
        <a:p>
          <a:endParaRPr lang="ru-RU"/>
        </a:p>
      </dgm:t>
    </dgm:pt>
    <dgm:pt modelId="{822ADBCC-1E2E-4A10-AD57-B70499E7AA2A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Всероссийское </a:t>
          </a:r>
          <a:endParaRPr lang="en-US" sz="1200" dirty="0">
            <a:latin typeface="Constantia" pitchFamily="18" charset="0"/>
          </a:endParaRP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общество глухих </a:t>
          </a:r>
          <a:endParaRPr lang="ru-RU" sz="1200" dirty="0"/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50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gm:t>
    </dgm:pt>
    <dgm:pt modelId="{18A1B9CA-1146-4A12-AFCA-6E0335773D08}" type="parTrans" cxnId="{3EF92C8D-4A85-4F56-8E96-8ADC9147171F}">
      <dgm:prSet/>
      <dgm:spPr/>
      <dgm:t>
        <a:bodyPr/>
        <a:lstStyle/>
        <a:p>
          <a:endParaRPr lang="ru-RU"/>
        </a:p>
      </dgm:t>
    </dgm:pt>
    <dgm:pt modelId="{0DCD6D20-C9D7-4F6A-A8F9-C1D6FBEF016E}" type="sibTrans" cxnId="{3EF92C8D-4A85-4F56-8E96-8ADC9147171F}">
      <dgm:prSet/>
      <dgm:spPr/>
      <dgm:t>
        <a:bodyPr/>
        <a:lstStyle/>
        <a:p>
          <a:endParaRPr lang="ru-RU"/>
        </a:p>
      </dgm:t>
    </dgm:pt>
    <dgm:pt modelId="{FC230661-70C1-461B-94DE-51107777FFDB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Региональная благотворительная общественная организация «Общество многодетных семей «Богородское» </a:t>
          </a: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600 семей</a:t>
          </a:r>
        </a:p>
      </dgm:t>
    </dgm:pt>
    <dgm:pt modelId="{549B56B3-6D14-479C-9987-FF13ACCF61BF}" type="parTrans" cxnId="{316E999F-F858-4F5A-9D7B-1AABF878FFE6}">
      <dgm:prSet/>
      <dgm:spPr/>
      <dgm:t>
        <a:bodyPr/>
        <a:lstStyle/>
        <a:p>
          <a:endParaRPr lang="ru-RU"/>
        </a:p>
      </dgm:t>
    </dgm:pt>
    <dgm:pt modelId="{05A19FD2-8117-45BC-812C-A222000EDEF4}" type="sibTrans" cxnId="{316E999F-F858-4F5A-9D7B-1AABF878FFE6}">
      <dgm:prSet/>
      <dgm:spPr/>
      <dgm:t>
        <a:bodyPr/>
        <a:lstStyle/>
        <a:p>
          <a:endParaRPr lang="ru-RU"/>
        </a:p>
      </dgm:t>
    </dgm:pt>
    <dgm:pt modelId="{4DCF6AFA-6AF6-4354-83D5-C2D4C26E40F4}">
      <dgm:prSet custT="1"/>
      <dgm:spPr/>
      <dgm:t>
        <a:bodyPr/>
        <a:lstStyle/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dirty="0">
              <a:latin typeface="Constantia" pitchFamily="18" charset="0"/>
            </a:rPr>
            <a:t>Общероссийская общественная организация «Российский Союз бывших несовершеннолетних узников фашистских концлагерей»  </a:t>
          </a: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21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gm:t>
    </dgm:pt>
    <dgm:pt modelId="{FE1CCC3A-F635-488D-B69A-8B2DA57201A6}" type="parTrans" cxnId="{DBDEE935-50AB-473C-9485-FD2DD771AFAF}">
      <dgm:prSet/>
      <dgm:spPr/>
      <dgm:t>
        <a:bodyPr/>
        <a:lstStyle/>
        <a:p>
          <a:endParaRPr lang="ru-RU"/>
        </a:p>
      </dgm:t>
    </dgm:pt>
    <dgm:pt modelId="{7C95A84B-B5B3-45C0-A716-BCCFC0CF3767}" type="sibTrans" cxnId="{DBDEE935-50AB-473C-9485-FD2DD771AFAF}">
      <dgm:prSet/>
      <dgm:spPr/>
      <dgm:t>
        <a:bodyPr/>
        <a:lstStyle/>
        <a:p>
          <a:endParaRPr lang="ru-RU"/>
        </a:p>
      </dgm:t>
    </dgm:pt>
    <dgm:pt modelId="{3BA6ACED-385C-47E0-8452-8039176DD42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200" dirty="0">
              <a:latin typeface="Constantia" pitchFamily="18" charset="0"/>
            </a:rPr>
            <a:t>Общественная организация Союз «Чернобыль» Москвы</a:t>
          </a:r>
        </a:p>
        <a:p>
          <a:pPr>
            <a:spcAft>
              <a:spcPts val="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129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gm:t>
    </dgm:pt>
    <dgm:pt modelId="{93D0F401-6DB5-4FBB-9AE3-4EE97D5FB4C9}" type="parTrans" cxnId="{AAFBF658-C473-4ACA-9C3A-0739BD4E6871}">
      <dgm:prSet/>
      <dgm:spPr/>
      <dgm:t>
        <a:bodyPr/>
        <a:lstStyle/>
        <a:p>
          <a:endParaRPr lang="ru-RU"/>
        </a:p>
      </dgm:t>
    </dgm:pt>
    <dgm:pt modelId="{CE9AEC82-FA3E-492E-B5BE-53CC7D9099DC}" type="sibTrans" cxnId="{AAFBF658-C473-4ACA-9C3A-0739BD4E6871}">
      <dgm:prSet/>
      <dgm:spPr/>
      <dgm:t>
        <a:bodyPr/>
        <a:lstStyle/>
        <a:p>
          <a:endParaRPr lang="ru-RU"/>
        </a:p>
      </dgm:t>
    </dgm:pt>
    <dgm:pt modelId="{787D5CB7-289E-4BC8-BBC1-84A8109C1E27}">
      <dgm:prSet custT="1"/>
      <dgm:spPr/>
      <dgm:t>
        <a:bodyPr/>
        <a:lstStyle/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dirty="0">
              <a:latin typeface="Constantia" pitchFamily="18" charset="0"/>
            </a:rPr>
            <a:t>Общественная организация «Ассоциация жертв политических репрессий» </a:t>
          </a: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78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gm:t>
    </dgm:pt>
    <dgm:pt modelId="{DFC19C81-276A-4D10-8728-096ECF198878}" type="parTrans" cxnId="{BA63E197-E6A3-49B6-9438-909A89D00A31}">
      <dgm:prSet/>
      <dgm:spPr/>
      <dgm:t>
        <a:bodyPr/>
        <a:lstStyle/>
        <a:p>
          <a:endParaRPr lang="ru-RU"/>
        </a:p>
      </dgm:t>
    </dgm:pt>
    <dgm:pt modelId="{58A5FE10-0A98-4227-AB66-B8EBB802DADE}" type="sibTrans" cxnId="{BA63E197-E6A3-49B6-9438-909A89D00A31}">
      <dgm:prSet/>
      <dgm:spPr/>
      <dgm:t>
        <a:bodyPr/>
        <a:lstStyle/>
        <a:p>
          <a:endParaRPr lang="ru-RU"/>
        </a:p>
      </dgm:t>
    </dgm:pt>
    <dgm:pt modelId="{E6675945-5446-4996-8E2F-5A164AF9DE13}">
      <dgm:prSet custT="1"/>
      <dgm:spPr/>
      <dgm:t>
        <a:bodyPr/>
        <a:lstStyle/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dirty="0">
              <a:latin typeface="Constantia" pitchFamily="18" charset="0"/>
            </a:rPr>
            <a:t>Московский городской совет блокадников Ленинграда района Богородское  </a:t>
          </a:r>
        </a:p>
        <a:p>
          <a:pPr marL="0" indent="0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gm:t>
    </dgm:pt>
    <dgm:pt modelId="{9C890AA6-C1E8-4729-9DFE-C4B2839D745D}" type="parTrans" cxnId="{C7C38FD1-F789-4D84-9721-8C204B1E1614}">
      <dgm:prSet/>
      <dgm:spPr/>
      <dgm:t>
        <a:bodyPr/>
        <a:lstStyle/>
        <a:p>
          <a:endParaRPr lang="ru-RU"/>
        </a:p>
      </dgm:t>
    </dgm:pt>
    <dgm:pt modelId="{D4F0A525-40A3-49DF-BEEA-4D79CFDAE241}" type="sibTrans" cxnId="{C7C38FD1-F789-4D84-9721-8C204B1E1614}">
      <dgm:prSet/>
      <dgm:spPr/>
      <dgm:t>
        <a:bodyPr/>
        <a:lstStyle/>
        <a:p>
          <a:endParaRPr lang="ru-RU"/>
        </a:p>
      </dgm:t>
    </dgm:pt>
    <dgm:pt modelId="{A56A6F7A-FA63-4406-8B1F-7AE2E8FAC74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200" dirty="0">
              <a:latin typeface="Constantia" pitchFamily="18" charset="0"/>
            </a:rPr>
            <a:t>Общественная организация родителей инвалидов </a:t>
          </a:r>
          <a:r>
            <a:rPr lang="ru-RU" sz="1200" dirty="0" smtClean="0">
              <a:latin typeface="Constantia" pitchFamily="18" charset="0"/>
            </a:rPr>
            <a:t>«Особый мир»</a:t>
          </a:r>
          <a:endParaRPr lang="en-US" sz="1200" dirty="0">
            <a:latin typeface="Constantia" pitchFamily="18" charset="0"/>
          </a:endParaRPr>
        </a:p>
        <a:p>
          <a:pPr>
            <a:spcAft>
              <a:spcPts val="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65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gm:t>
    </dgm:pt>
    <dgm:pt modelId="{26CFF344-75F3-4819-8AFD-DBF06CF9BE00}" type="parTrans" cxnId="{98B7D0E1-B8DC-4C96-8DA2-13023122900C}">
      <dgm:prSet/>
      <dgm:spPr/>
      <dgm:t>
        <a:bodyPr/>
        <a:lstStyle/>
        <a:p>
          <a:endParaRPr lang="ru-RU"/>
        </a:p>
      </dgm:t>
    </dgm:pt>
    <dgm:pt modelId="{D45123F2-39D4-41FA-9D87-877AC8134374}" type="sibTrans" cxnId="{98B7D0E1-B8DC-4C96-8DA2-13023122900C}">
      <dgm:prSet/>
      <dgm:spPr/>
      <dgm:t>
        <a:bodyPr/>
        <a:lstStyle/>
        <a:p>
          <a:endParaRPr lang="ru-RU"/>
        </a:p>
      </dgm:t>
    </dgm:pt>
    <dgm:pt modelId="{74CD83D4-260D-4578-AAC0-3E5ED1BB1C1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200" dirty="0" smtClean="0">
              <a:latin typeface="Constantia" pitchFamily="18" charset="0"/>
            </a:rPr>
            <a:t>Региональная благотворительная общественная </a:t>
          </a:r>
          <a:r>
            <a:rPr lang="ru-RU" sz="1200" dirty="0">
              <a:latin typeface="Constantia" pitchFamily="18" charset="0"/>
            </a:rPr>
            <a:t>организация </a:t>
          </a:r>
          <a:r>
            <a:rPr lang="ru-RU" sz="1200" dirty="0" smtClean="0">
              <a:latin typeface="Constantia" pitchFamily="18" charset="0"/>
            </a:rPr>
            <a:t>«Не такие как все»</a:t>
          </a:r>
          <a:endParaRPr lang="en-US" sz="1200" dirty="0">
            <a:latin typeface="Constantia" pitchFamily="18" charset="0"/>
          </a:endParaRPr>
        </a:p>
        <a:p>
          <a:pPr>
            <a:spcAft>
              <a:spcPts val="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14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gm:t>
    </dgm:pt>
    <dgm:pt modelId="{C446B329-6465-4B1C-B1D9-3087A7A52846}" type="parTrans" cxnId="{EF6F6A40-E4A4-498F-A5F8-7F4FB7E86B17}">
      <dgm:prSet/>
      <dgm:spPr/>
      <dgm:t>
        <a:bodyPr/>
        <a:lstStyle/>
        <a:p>
          <a:endParaRPr lang="ru-RU"/>
        </a:p>
      </dgm:t>
    </dgm:pt>
    <dgm:pt modelId="{4780B0BB-EF5A-41FA-AC2B-0F3BBA6964CC}" type="sibTrans" cxnId="{EF6F6A40-E4A4-498F-A5F8-7F4FB7E86B17}">
      <dgm:prSet/>
      <dgm:spPr/>
      <dgm:t>
        <a:bodyPr/>
        <a:lstStyle/>
        <a:p>
          <a:endParaRPr lang="ru-RU"/>
        </a:p>
      </dgm:t>
    </dgm:pt>
    <dgm:pt modelId="{06E9C61A-CA9E-4983-8BCE-8D65A62DAAD1}" type="pres">
      <dgm:prSet presAssocID="{3F84273F-9977-4FBE-8D06-02529938E1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F33B65-12BF-472D-AECD-559A9ACFFA25}" type="pres">
      <dgm:prSet presAssocID="{F7C16791-5885-47B4-92AD-C805397BE93F}" presName="node" presStyleLbl="node1" presStyleIdx="0" presStyleCnt="11" custScaleY="66327" custLinFactNeighborX="-252" custLinFactNeighborY="-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16F16-3725-421F-A4AC-19019567B05B}" type="pres">
      <dgm:prSet presAssocID="{D2F9E560-BF94-42E7-84BF-149E147B9E25}" presName="sibTrans" presStyleCnt="0"/>
      <dgm:spPr/>
    </dgm:pt>
    <dgm:pt modelId="{F5A06299-C84C-416E-ADEA-55751A9E9220}" type="pres">
      <dgm:prSet presAssocID="{42FD294B-F29C-4B20-AD54-5697A138D090}" presName="node" presStyleLbl="node1" presStyleIdx="1" presStyleCnt="11" custScaleY="66176" custLinFactNeighborX="-252" custLinFactNeighborY="-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AB11F-3ACE-49B8-AB4F-6D4E53564934}" type="pres">
      <dgm:prSet presAssocID="{110ABAE3-EE50-4C86-96A2-1DFCE321CED6}" presName="sibTrans" presStyleCnt="0"/>
      <dgm:spPr/>
    </dgm:pt>
    <dgm:pt modelId="{F3D76B5E-4253-436F-AFBD-3220F33D0EA6}" type="pres">
      <dgm:prSet presAssocID="{565BB4CB-E62E-4C3E-8B26-B87385A4C4B3}" presName="node" presStyleLbl="node1" presStyleIdx="2" presStyleCnt="11" custScaleY="66327" custLinFactNeighborX="-252" custLinFactNeighborY="-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FE07D-2F97-4B9F-8E24-BD156C502612}" type="pres">
      <dgm:prSet presAssocID="{C17A797D-7B88-4EA4-AA8F-ED33A36A8E9D}" presName="sibTrans" presStyleCnt="0"/>
      <dgm:spPr/>
    </dgm:pt>
    <dgm:pt modelId="{1BBCF627-6E4A-44D7-BA56-2F089F4E2D41}" type="pres">
      <dgm:prSet presAssocID="{822ADBCC-1E2E-4A10-AD57-B70499E7AA2A}" presName="node" presStyleLbl="node1" presStyleIdx="3" presStyleCnt="11" custScaleY="66100" custLinFactNeighborX="-252" custLinFactNeighborY="-5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8225B-6E95-474E-A73C-9089D7063FC5}" type="pres">
      <dgm:prSet presAssocID="{0DCD6D20-C9D7-4F6A-A8F9-C1D6FBEF016E}" presName="sibTrans" presStyleCnt="0"/>
      <dgm:spPr/>
    </dgm:pt>
    <dgm:pt modelId="{88B3B585-993E-41BD-8781-EF5E9C10EDB0}" type="pres">
      <dgm:prSet presAssocID="{FC230661-70C1-461B-94DE-51107777FFDB}" presName="node" presStyleLbl="node1" presStyleIdx="4" presStyleCnt="11" custScaleY="122652" custLinFactNeighborX="-126" custLinFactNeighborY="-7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3DCC8-4729-4D63-A0D6-C46FC83F791F}" type="pres">
      <dgm:prSet presAssocID="{05A19FD2-8117-45BC-812C-A222000EDEF4}" presName="sibTrans" presStyleCnt="0"/>
      <dgm:spPr/>
    </dgm:pt>
    <dgm:pt modelId="{A5D41CEE-B8CE-437D-B3CF-E699FC7BB188}" type="pres">
      <dgm:prSet presAssocID="{4DCF6AFA-6AF6-4354-83D5-C2D4C26E40F4}" presName="node" presStyleLbl="node1" presStyleIdx="5" presStyleCnt="11" custScaleY="122652" custLinFactNeighborX="-252" custLinFactNeighborY="-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8AC8E-03B3-43A5-9830-01B9237AAADA}" type="pres">
      <dgm:prSet presAssocID="{7C95A84B-B5B3-45C0-A716-BCCFC0CF3767}" presName="sibTrans" presStyleCnt="0"/>
      <dgm:spPr/>
    </dgm:pt>
    <dgm:pt modelId="{0C835282-739B-4051-B01D-22C508CE7C25}" type="pres">
      <dgm:prSet presAssocID="{E6675945-5446-4996-8E2F-5A164AF9DE13}" presName="node" presStyleLbl="node1" presStyleIdx="6" presStyleCnt="11" custScaleY="122652" custLinFactNeighborX="-252" custLinFactNeighborY="-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96F56-A791-43C8-8ABF-35C0B5560732}" type="pres">
      <dgm:prSet presAssocID="{D4F0A525-40A3-49DF-BEEA-4D79CFDAE241}" presName="sibTrans" presStyleCnt="0"/>
      <dgm:spPr/>
    </dgm:pt>
    <dgm:pt modelId="{0A4A42CA-760D-4B37-B218-F51AAF89A039}" type="pres">
      <dgm:prSet presAssocID="{787D5CB7-289E-4BC8-BBC1-84A8109C1E27}" presName="node" presStyleLbl="node1" presStyleIdx="7" presStyleCnt="11" custScaleY="122652" custLinFactNeighborX="-252" custLinFactNeighborY="-4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F15F6B-E65B-426C-8FD5-0881E5D880B0}" type="pres">
      <dgm:prSet presAssocID="{58A5FE10-0A98-4227-AB66-B8EBB802DADE}" presName="sibTrans" presStyleCnt="0"/>
      <dgm:spPr/>
    </dgm:pt>
    <dgm:pt modelId="{49BADD1D-1738-44C4-AEE5-9A81F5804333}" type="pres">
      <dgm:prSet presAssocID="{A56A6F7A-FA63-4406-8B1F-7AE2E8FAC74B}" presName="node" presStyleLbl="node1" presStyleIdx="8" presStyleCnt="11" custScaleY="109230" custLinFactNeighborX="-12883" custLinFactNeighborY="-7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B7891-ECE6-4AF6-A07B-5DEB44E7D00A}" type="pres">
      <dgm:prSet presAssocID="{D45123F2-39D4-41FA-9D87-877AC8134374}" presName="sibTrans" presStyleCnt="0"/>
      <dgm:spPr/>
    </dgm:pt>
    <dgm:pt modelId="{8E8EAC51-F605-4EBD-9223-C7DF401325A6}" type="pres">
      <dgm:prSet presAssocID="{74CD83D4-260D-4578-AAC0-3E5ED1BB1C14}" presName="node" presStyleLbl="node1" presStyleIdx="9" presStyleCnt="11" custScaleY="109230" custLinFactNeighborX="-3221" custLinFactNeighborY="-7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968F9-B1A6-4707-BB82-30372E6AEBA0}" type="pres">
      <dgm:prSet presAssocID="{4780B0BB-EF5A-41FA-AC2B-0F3BBA6964CC}" presName="sibTrans" presStyleCnt="0"/>
      <dgm:spPr/>
    </dgm:pt>
    <dgm:pt modelId="{A8A8B095-C8E6-42FC-A59E-BE841821F6B5}" type="pres">
      <dgm:prSet presAssocID="{3BA6ACED-385C-47E0-8452-8039176DD42B}" presName="node" presStyleLbl="node1" presStyleIdx="10" presStyleCnt="11" custScaleY="107704" custLinFactNeighborX="11376" custLinFactNeighborY="-8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6F6A40-E4A4-498F-A5F8-7F4FB7E86B17}" srcId="{3F84273F-9977-4FBE-8D06-02529938E1EA}" destId="{74CD83D4-260D-4578-AAC0-3E5ED1BB1C14}" srcOrd="9" destOrd="0" parTransId="{C446B329-6465-4B1C-B1D9-3087A7A52846}" sibTransId="{4780B0BB-EF5A-41FA-AC2B-0F3BBA6964CC}"/>
    <dgm:cxn modelId="{98B7D0E1-B8DC-4C96-8DA2-13023122900C}" srcId="{3F84273F-9977-4FBE-8D06-02529938E1EA}" destId="{A56A6F7A-FA63-4406-8B1F-7AE2E8FAC74B}" srcOrd="8" destOrd="0" parTransId="{26CFF344-75F3-4819-8AFD-DBF06CF9BE00}" sibTransId="{D45123F2-39D4-41FA-9D87-877AC8134374}"/>
    <dgm:cxn modelId="{0C4954EB-A07E-4D5A-BACF-001935472EAC}" type="presOf" srcId="{3BA6ACED-385C-47E0-8452-8039176DD42B}" destId="{A8A8B095-C8E6-42FC-A59E-BE841821F6B5}" srcOrd="0" destOrd="0" presId="urn:microsoft.com/office/officeart/2005/8/layout/default#1"/>
    <dgm:cxn modelId="{1CE51FC5-3A78-4186-86B9-ECA6E79A7C30}" type="presOf" srcId="{F7C16791-5885-47B4-92AD-C805397BE93F}" destId="{B1F33B65-12BF-472D-AECD-559A9ACFFA25}" srcOrd="0" destOrd="0" presId="urn:microsoft.com/office/officeart/2005/8/layout/default#1"/>
    <dgm:cxn modelId="{DBDEE935-50AB-473C-9485-FD2DD771AFAF}" srcId="{3F84273F-9977-4FBE-8D06-02529938E1EA}" destId="{4DCF6AFA-6AF6-4354-83D5-C2D4C26E40F4}" srcOrd="5" destOrd="0" parTransId="{FE1CCC3A-F635-488D-B69A-8B2DA57201A6}" sibTransId="{7C95A84B-B5B3-45C0-A716-BCCFC0CF3767}"/>
    <dgm:cxn modelId="{DA30339E-ACD5-4ADA-AB4A-70EE6062D460}" srcId="{3F84273F-9977-4FBE-8D06-02529938E1EA}" destId="{F7C16791-5885-47B4-92AD-C805397BE93F}" srcOrd="0" destOrd="0" parTransId="{4EDD8408-5218-4DA1-A4A1-0603F863D302}" sibTransId="{D2F9E560-BF94-42E7-84BF-149E147B9E25}"/>
    <dgm:cxn modelId="{0DBC6EDF-5424-45FA-8116-565B9F769931}" type="presOf" srcId="{3F84273F-9977-4FBE-8D06-02529938E1EA}" destId="{06E9C61A-CA9E-4983-8BCE-8D65A62DAAD1}" srcOrd="0" destOrd="0" presId="urn:microsoft.com/office/officeart/2005/8/layout/default#1"/>
    <dgm:cxn modelId="{C7C38FD1-F789-4D84-9721-8C204B1E1614}" srcId="{3F84273F-9977-4FBE-8D06-02529938E1EA}" destId="{E6675945-5446-4996-8E2F-5A164AF9DE13}" srcOrd="6" destOrd="0" parTransId="{9C890AA6-C1E8-4729-9DFE-C4B2839D745D}" sibTransId="{D4F0A525-40A3-49DF-BEEA-4D79CFDAE241}"/>
    <dgm:cxn modelId="{4C79C0CF-FE46-49A4-8ADA-A33E6B97A931}" type="presOf" srcId="{42FD294B-F29C-4B20-AD54-5697A138D090}" destId="{F5A06299-C84C-416E-ADEA-55751A9E9220}" srcOrd="0" destOrd="0" presId="urn:microsoft.com/office/officeart/2005/8/layout/default#1"/>
    <dgm:cxn modelId="{C520B1D3-C8E7-46E7-B1E6-1B4E1D843F49}" type="presOf" srcId="{FC230661-70C1-461B-94DE-51107777FFDB}" destId="{88B3B585-993E-41BD-8781-EF5E9C10EDB0}" srcOrd="0" destOrd="0" presId="urn:microsoft.com/office/officeart/2005/8/layout/default#1"/>
    <dgm:cxn modelId="{D61C4E59-472E-4819-A7F9-48DABC6C12CD}" type="presOf" srcId="{822ADBCC-1E2E-4A10-AD57-B70499E7AA2A}" destId="{1BBCF627-6E4A-44D7-BA56-2F089F4E2D41}" srcOrd="0" destOrd="0" presId="urn:microsoft.com/office/officeart/2005/8/layout/default#1"/>
    <dgm:cxn modelId="{E78282FF-9D12-4691-B07B-E716D9E5E1A7}" type="presOf" srcId="{787D5CB7-289E-4BC8-BBC1-84A8109C1E27}" destId="{0A4A42CA-760D-4B37-B218-F51AAF89A039}" srcOrd="0" destOrd="0" presId="urn:microsoft.com/office/officeart/2005/8/layout/default#1"/>
    <dgm:cxn modelId="{BA63E197-E6A3-49B6-9438-909A89D00A31}" srcId="{3F84273F-9977-4FBE-8D06-02529938E1EA}" destId="{787D5CB7-289E-4BC8-BBC1-84A8109C1E27}" srcOrd="7" destOrd="0" parTransId="{DFC19C81-276A-4D10-8728-096ECF198878}" sibTransId="{58A5FE10-0A98-4227-AB66-B8EBB802DADE}"/>
    <dgm:cxn modelId="{316E999F-F858-4F5A-9D7B-1AABF878FFE6}" srcId="{3F84273F-9977-4FBE-8D06-02529938E1EA}" destId="{FC230661-70C1-461B-94DE-51107777FFDB}" srcOrd="4" destOrd="0" parTransId="{549B56B3-6D14-479C-9987-FF13ACCF61BF}" sibTransId="{05A19FD2-8117-45BC-812C-A222000EDEF4}"/>
    <dgm:cxn modelId="{99B4C10F-B031-4DB1-A0B4-F09798C3FDD6}" type="presOf" srcId="{74CD83D4-260D-4578-AAC0-3E5ED1BB1C14}" destId="{8E8EAC51-F605-4EBD-9223-C7DF401325A6}" srcOrd="0" destOrd="0" presId="urn:microsoft.com/office/officeart/2005/8/layout/default#1"/>
    <dgm:cxn modelId="{AAFBF658-C473-4ACA-9C3A-0739BD4E6871}" srcId="{3F84273F-9977-4FBE-8D06-02529938E1EA}" destId="{3BA6ACED-385C-47E0-8452-8039176DD42B}" srcOrd="10" destOrd="0" parTransId="{93D0F401-6DB5-4FBB-9AE3-4EE97D5FB4C9}" sibTransId="{CE9AEC82-FA3E-492E-B5BE-53CC7D9099DC}"/>
    <dgm:cxn modelId="{8EFEAE2C-9107-4E46-B224-E33AAED97E83}" type="presOf" srcId="{E6675945-5446-4996-8E2F-5A164AF9DE13}" destId="{0C835282-739B-4051-B01D-22C508CE7C25}" srcOrd="0" destOrd="0" presId="urn:microsoft.com/office/officeart/2005/8/layout/default#1"/>
    <dgm:cxn modelId="{1BC8DC01-4B5F-4D81-AA91-E5B6C5B3B6DB}" type="presOf" srcId="{A56A6F7A-FA63-4406-8B1F-7AE2E8FAC74B}" destId="{49BADD1D-1738-44C4-AEE5-9A81F5804333}" srcOrd="0" destOrd="0" presId="urn:microsoft.com/office/officeart/2005/8/layout/default#1"/>
    <dgm:cxn modelId="{3EF92C8D-4A85-4F56-8E96-8ADC9147171F}" srcId="{3F84273F-9977-4FBE-8D06-02529938E1EA}" destId="{822ADBCC-1E2E-4A10-AD57-B70499E7AA2A}" srcOrd="3" destOrd="0" parTransId="{18A1B9CA-1146-4A12-AFCA-6E0335773D08}" sibTransId="{0DCD6D20-C9D7-4F6A-A8F9-C1D6FBEF016E}"/>
    <dgm:cxn modelId="{C22A92DF-7893-4F73-A9FB-12B509C22C0A}" type="presOf" srcId="{4DCF6AFA-6AF6-4354-83D5-C2D4C26E40F4}" destId="{A5D41CEE-B8CE-437D-B3CF-E699FC7BB188}" srcOrd="0" destOrd="0" presId="urn:microsoft.com/office/officeart/2005/8/layout/default#1"/>
    <dgm:cxn modelId="{CE0572ED-C8EC-49E4-9F76-52C57B3EE20E}" srcId="{3F84273F-9977-4FBE-8D06-02529938E1EA}" destId="{42FD294B-F29C-4B20-AD54-5697A138D090}" srcOrd="1" destOrd="0" parTransId="{34126BD1-A6CE-4043-AA3C-D7C59902B225}" sibTransId="{110ABAE3-EE50-4C86-96A2-1DFCE321CED6}"/>
    <dgm:cxn modelId="{D851CB4B-C070-41BA-8D2B-EB59EF09154C}" srcId="{3F84273F-9977-4FBE-8D06-02529938E1EA}" destId="{565BB4CB-E62E-4C3E-8B26-B87385A4C4B3}" srcOrd="2" destOrd="0" parTransId="{47A059B6-D4EC-46B9-8C40-61D40284EF59}" sibTransId="{C17A797D-7B88-4EA4-AA8F-ED33A36A8E9D}"/>
    <dgm:cxn modelId="{2FBB722A-DAD4-4038-9F64-EBFB013EC61A}" type="presOf" srcId="{565BB4CB-E62E-4C3E-8B26-B87385A4C4B3}" destId="{F3D76B5E-4253-436F-AFBD-3220F33D0EA6}" srcOrd="0" destOrd="0" presId="urn:microsoft.com/office/officeart/2005/8/layout/default#1"/>
    <dgm:cxn modelId="{C8959DD6-9698-4B7E-8C95-2414FF7CBE4E}" type="presParOf" srcId="{06E9C61A-CA9E-4983-8BCE-8D65A62DAAD1}" destId="{B1F33B65-12BF-472D-AECD-559A9ACFFA25}" srcOrd="0" destOrd="0" presId="urn:microsoft.com/office/officeart/2005/8/layout/default#1"/>
    <dgm:cxn modelId="{B8292686-DD7F-4ACE-8B9C-D469C63F166A}" type="presParOf" srcId="{06E9C61A-CA9E-4983-8BCE-8D65A62DAAD1}" destId="{05516F16-3725-421F-A4AC-19019567B05B}" srcOrd="1" destOrd="0" presId="urn:microsoft.com/office/officeart/2005/8/layout/default#1"/>
    <dgm:cxn modelId="{C6072C27-A063-4E13-A79A-EF03667CB3A3}" type="presParOf" srcId="{06E9C61A-CA9E-4983-8BCE-8D65A62DAAD1}" destId="{F5A06299-C84C-416E-ADEA-55751A9E9220}" srcOrd="2" destOrd="0" presId="urn:microsoft.com/office/officeart/2005/8/layout/default#1"/>
    <dgm:cxn modelId="{065EC849-DE2D-4B7A-A732-CA271678AF8E}" type="presParOf" srcId="{06E9C61A-CA9E-4983-8BCE-8D65A62DAAD1}" destId="{EC7AB11F-3ACE-49B8-AB4F-6D4E53564934}" srcOrd="3" destOrd="0" presId="urn:microsoft.com/office/officeart/2005/8/layout/default#1"/>
    <dgm:cxn modelId="{58223015-3500-405C-B9BD-8205DD85CE8C}" type="presParOf" srcId="{06E9C61A-CA9E-4983-8BCE-8D65A62DAAD1}" destId="{F3D76B5E-4253-436F-AFBD-3220F33D0EA6}" srcOrd="4" destOrd="0" presId="urn:microsoft.com/office/officeart/2005/8/layout/default#1"/>
    <dgm:cxn modelId="{9F077054-2285-4342-9A83-F191E53D62F6}" type="presParOf" srcId="{06E9C61A-CA9E-4983-8BCE-8D65A62DAAD1}" destId="{244FE07D-2F97-4B9F-8E24-BD156C502612}" srcOrd="5" destOrd="0" presId="urn:microsoft.com/office/officeart/2005/8/layout/default#1"/>
    <dgm:cxn modelId="{102DD089-67E6-4805-AA57-E7E70E0FC0FB}" type="presParOf" srcId="{06E9C61A-CA9E-4983-8BCE-8D65A62DAAD1}" destId="{1BBCF627-6E4A-44D7-BA56-2F089F4E2D41}" srcOrd="6" destOrd="0" presId="urn:microsoft.com/office/officeart/2005/8/layout/default#1"/>
    <dgm:cxn modelId="{9DC4C2AF-F728-43C7-883B-78683FAF67D9}" type="presParOf" srcId="{06E9C61A-CA9E-4983-8BCE-8D65A62DAAD1}" destId="{7E28225B-6E95-474E-A73C-9089D7063FC5}" srcOrd="7" destOrd="0" presId="urn:microsoft.com/office/officeart/2005/8/layout/default#1"/>
    <dgm:cxn modelId="{E07B615E-9119-4497-B2E1-09083A262D51}" type="presParOf" srcId="{06E9C61A-CA9E-4983-8BCE-8D65A62DAAD1}" destId="{88B3B585-993E-41BD-8781-EF5E9C10EDB0}" srcOrd="8" destOrd="0" presId="urn:microsoft.com/office/officeart/2005/8/layout/default#1"/>
    <dgm:cxn modelId="{07C54FC9-72AE-4FD7-986C-9751542F711F}" type="presParOf" srcId="{06E9C61A-CA9E-4983-8BCE-8D65A62DAAD1}" destId="{CBA3DCC8-4729-4D63-A0D6-C46FC83F791F}" srcOrd="9" destOrd="0" presId="urn:microsoft.com/office/officeart/2005/8/layout/default#1"/>
    <dgm:cxn modelId="{E948D4C6-6A8A-445D-BE65-02B48305724F}" type="presParOf" srcId="{06E9C61A-CA9E-4983-8BCE-8D65A62DAAD1}" destId="{A5D41CEE-B8CE-437D-B3CF-E699FC7BB188}" srcOrd="10" destOrd="0" presId="urn:microsoft.com/office/officeart/2005/8/layout/default#1"/>
    <dgm:cxn modelId="{8E9B6DB5-E5AD-4011-85E8-6A5741EF6D82}" type="presParOf" srcId="{06E9C61A-CA9E-4983-8BCE-8D65A62DAAD1}" destId="{43A8AC8E-03B3-43A5-9830-01B9237AAADA}" srcOrd="11" destOrd="0" presId="urn:microsoft.com/office/officeart/2005/8/layout/default#1"/>
    <dgm:cxn modelId="{795E658A-7931-4CC2-BD95-DA88DF751398}" type="presParOf" srcId="{06E9C61A-CA9E-4983-8BCE-8D65A62DAAD1}" destId="{0C835282-739B-4051-B01D-22C508CE7C25}" srcOrd="12" destOrd="0" presId="urn:microsoft.com/office/officeart/2005/8/layout/default#1"/>
    <dgm:cxn modelId="{8E0513CC-1CC6-486C-852F-134DA39B2A8B}" type="presParOf" srcId="{06E9C61A-CA9E-4983-8BCE-8D65A62DAAD1}" destId="{8B296F56-A791-43C8-8ABF-35C0B5560732}" srcOrd="13" destOrd="0" presId="urn:microsoft.com/office/officeart/2005/8/layout/default#1"/>
    <dgm:cxn modelId="{3F7D7F0D-7873-4784-AB1E-EC297B179C2B}" type="presParOf" srcId="{06E9C61A-CA9E-4983-8BCE-8D65A62DAAD1}" destId="{0A4A42CA-760D-4B37-B218-F51AAF89A039}" srcOrd="14" destOrd="0" presId="urn:microsoft.com/office/officeart/2005/8/layout/default#1"/>
    <dgm:cxn modelId="{2FFEB633-DC57-470E-B72A-AB4C686BAE34}" type="presParOf" srcId="{06E9C61A-CA9E-4983-8BCE-8D65A62DAAD1}" destId="{58F15F6B-E65B-426C-8FD5-0881E5D880B0}" srcOrd="15" destOrd="0" presId="urn:microsoft.com/office/officeart/2005/8/layout/default#1"/>
    <dgm:cxn modelId="{1C4B0E56-C921-441A-ADB8-71E7D400FE6A}" type="presParOf" srcId="{06E9C61A-CA9E-4983-8BCE-8D65A62DAAD1}" destId="{49BADD1D-1738-44C4-AEE5-9A81F5804333}" srcOrd="16" destOrd="0" presId="urn:microsoft.com/office/officeart/2005/8/layout/default#1"/>
    <dgm:cxn modelId="{B403D30D-7F50-4E3C-ADB9-E2C88D7E8730}" type="presParOf" srcId="{06E9C61A-CA9E-4983-8BCE-8D65A62DAAD1}" destId="{60BB7891-ECE6-4AF6-A07B-5DEB44E7D00A}" srcOrd="17" destOrd="0" presId="urn:microsoft.com/office/officeart/2005/8/layout/default#1"/>
    <dgm:cxn modelId="{8EE01666-0BC1-43AD-98C3-66877EE4DB07}" type="presParOf" srcId="{06E9C61A-CA9E-4983-8BCE-8D65A62DAAD1}" destId="{8E8EAC51-F605-4EBD-9223-C7DF401325A6}" srcOrd="18" destOrd="0" presId="urn:microsoft.com/office/officeart/2005/8/layout/default#1"/>
    <dgm:cxn modelId="{A6FA7AC5-FAAC-4746-941A-96ACCA00B5E7}" type="presParOf" srcId="{06E9C61A-CA9E-4983-8BCE-8D65A62DAAD1}" destId="{268968F9-B1A6-4707-BB82-30372E6AEBA0}" srcOrd="19" destOrd="0" presId="urn:microsoft.com/office/officeart/2005/8/layout/default#1"/>
    <dgm:cxn modelId="{031C8EF9-253F-48D3-B1E7-20A0369087B5}" type="presParOf" srcId="{06E9C61A-CA9E-4983-8BCE-8D65A62DAAD1}" destId="{A8A8B095-C8E6-42FC-A59E-BE841821F6B5}" srcOrd="2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51BF98-7DB8-4749-A5DD-CCA510E5CE0B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792E0B-E268-4428-A916-5F81BB4F4AD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Оказание материальной помощи льготным категориям граждан (денежное) 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622CE4B5-01D9-4175-B63E-E1CCA2D07E8E}" type="parTrans" cxnId="{9F781FB4-4436-4497-B647-FF5B520FE2CC}">
      <dgm:prSet/>
      <dgm:spPr/>
      <dgm:t>
        <a:bodyPr/>
        <a:lstStyle/>
        <a:p>
          <a:endParaRPr lang="ru-RU" sz="1200"/>
        </a:p>
      </dgm:t>
    </dgm:pt>
    <dgm:pt modelId="{99BE511F-C421-43F3-B6A4-0EB9B824FEBE}" type="sibTrans" cxnId="{9F781FB4-4436-4497-B647-FF5B520FE2CC}">
      <dgm:prSet/>
      <dgm:spPr/>
      <dgm:t>
        <a:bodyPr/>
        <a:lstStyle/>
        <a:p>
          <a:endParaRPr lang="ru-RU" sz="1200"/>
        </a:p>
      </dgm:t>
    </dgm:pt>
    <dgm:pt modelId="{63BDE6D9-EAF2-4482-A202-0AB79DAD6CD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Оказание социальных услуг по посещению бассейна льготными категориями граждан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  <a:cs typeface="Times New Roman" panose="02020603050405020304" pitchFamily="18" charset="0"/>
          </a:endParaRPr>
        </a:p>
      </dgm:t>
    </dgm:pt>
    <dgm:pt modelId="{D60FD3D3-AB2F-46BE-9202-5B439D0C6BDF}" type="parTrans" cxnId="{6F8FCBB3-01D1-4E31-A4A0-5736CF750E36}">
      <dgm:prSet/>
      <dgm:spPr/>
      <dgm:t>
        <a:bodyPr/>
        <a:lstStyle/>
        <a:p>
          <a:endParaRPr lang="ru-RU" sz="1200"/>
        </a:p>
      </dgm:t>
    </dgm:pt>
    <dgm:pt modelId="{C6DBF635-C502-4B8F-9246-106CD3B21A0C}" type="sibTrans" cxnId="{6F8FCBB3-01D1-4E31-A4A0-5736CF750E36}">
      <dgm:prSet/>
      <dgm:spPr/>
      <dgm:t>
        <a:bodyPr/>
        <a:lstStyle/>
        <a:p>
          <a:endParaRPr lang="ru-RU" sz="1200"/>
        </a:p>
      </dgm:t>
    </dgm:pt>
    <dgm:pt modelId="{516C2A3B-D76B-4EE0-8F3A-EC285DB1BFBB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Приобретение билетов в театры, музеи и новогодние мероприятия для льготных категорий граждан района Богородское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EC3D2B0E-426A-490D-AE17-40422197C78A}" type="parTrans" cxnId="{A84503CB-5A58-408F-8AF7-009F51B717AE}">
      <dgm:prSet/>
      <dgm:spPr/>
      <dgm:t>
        <a:bodyPr/>
        <a:lstStyle/>
        <a:p>
          <a:endParaRPr lang="ru-RU" sz="1200"/>
        </a:p>
      </dgm:t>
    </dgm:pt>
    <dgm:pt modelId="{B573FD0A-9EDB-4D1E-8B90-F6D94F185EDA}" type="sibTrans" cxnId="{A84503CB-5A58-408F-8AF7-009F51B717AE}">
      <dgm:prSet/>
      <dgm:spPr/>
      <dgm:t>
        <a:bodyPr/>
        <a:lstStyle/>
        <a:p>
          <a:endParaRPr lang="ru-RU" sz="1200"/>
        </a:p>
      </dgm:t>
    </dgm:pt>
    <dgm:pt modelId="{F359E393-4B9E-4BEC-8BA1-430F099092B6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927 </a:t>
          </a: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шт.</a:t>
          </a:r>
        </a:p>
      </dgm:t>
    </dgm:pt>
    <dgm:pt modelId="{3867FA8C-90F3-497F-944A-3CB78F1668F8}" type="parTrans" cxnId="{A73FF987-25EC-43A3-8932-C3DF95FC69BB}">
      <dgm:prSet/>
      <dgm:spPr/>
      <dgm:t>
        <a:bodyPr/>
        <a:lstStyle/>
        <a:p>
          <a:endParaRPr lang="ru-RU" sz="1200"/>
        </a:p>
      </dgm:t>
    </dgm:pt>
    <dgm:pt modelId="{22B4E84C-B2BB-431C-A945-2D4A27D273BC}" type="sibTrans" cxnId="{A73FF987-25EC-43A3-8932-C3DF95FC69BB}">
      <dgm:prSet/>
      <dgm:spPr/>
      <dgm:t>
        <a:bodyPr/>
        <a:lstStyle/>
        <a:p>
          <a:endParaRPr lang="ru-RU" sz="1200"/>
        </a:p>
      </dgm:t>
    </dgm:pt>
    <dgm:pt modelId="{B6E94B04-4FDF-4B49-AA6F-2BCD5216026E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Праздничные памятные мероприятия и приобретение подарков (продуктовых сертификатов магазинов «Лента») для льготных категорий граждан района Богородское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16F85E2B-E6B3-4C36-9266-321E4424A495}" type="parTrans" cxnId="{7A0964C5-F903-4694-9AD8-1687BD5A96E9}">
      <dgm:prSet/>
      <dgm:spPr/>
      <dgm:t>
        <a:bodyPr/>
        <a:lstStyle/>
        <a:p>
          <a:endParaRPr lang="ru-RU" sz="1200"/>
        </a:p>
      </dgm:t>
    </dgm:pt>
    <dgm:pt modelId="{961F5EE0-F9CA-4F1E-AD4E-C380A638B279}" type="sibTrans" cxnId="{7A0964C5-F903-4694-9AD8-1687BD5A96E9}">
      <dgm:prSet/>
      <dgm:spPr/>
      <dgm:t>
        <a:bodyPr/>
        <a:lstStyle/>
        <a:p>
          <a:endParaRPr lang="ru-RU" sz="1200"/>
        </a:p>
      </dgm:t>
    </dgm:pt>
    <dgm:pt modelId="{189E6387-871F-40D4-96A2-EEFAD1919D19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116 </a:t>
          </a: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шт.</a:t>
          </a:r>
        </a:p>
      </dgm:t>
    </dgm:pt>
    <dgm:pt modelId="{8F8EF267-8BED-4D9C-81A0-4C2EC662CA88}" type="parTrans" cxnId="{6CFCAF60-F4CC-4526-BC82-708A2A67441F}">
      <dgm:prSet/>
      <dgm:spPr/>
      <dgm:t>
        <a:bodyPr/>
        <a:lstStyle/>
        <a:p>
          <a:endParaRPr lang="ru-RU" sz="1200"/>
        </a:p>
      </dgm:t>
    </dgm:pt>
    <dgm:pt modelId="{96A5D65D-E6DC-4FFD-AB7A-F98482403296}" type="sibTrans" cxnId="{6CFCAF60-F4CC-4526-BC82-708A2A67441F}">
      <dgm:prSet/>
      <dgm:spPr/>
      <dgm:t>
        <a:bodyPr/>
        <a:lstStyle/>
        <a:p>
          <a:endParaRPr lang="ru-RU" sz="1200"/>
        </a:p>
      </dgm:t>
    </dgm:pt>
    <dgm:pt modelId="{B2035CCF-29B1-437E-8F91-575E60070836}">
      <dgm:prSet phldrT="[Текст]" custT="1"/>
      <dgm:spPr/>
      <dgm:t>
        <a:bodyPr/>
        <a:lstStyle/>
        <a:p>
          <a:r>
            <a:rPr lang="ru-RU" sz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Приобретение </a:t>
          </a:r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сертификатов в сеть магазинов «Детский мир» для </a:t>
          </a:r>
          <a:r>
            <a:rPr lang="ru-RU" sz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первоклассников из малообеспеченных и многодетных семей района </a:t>
          </a:r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Богородское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6173A4FB-A5C5-4B87-93B9-851899E06626}" type="parTrans" cxnId="{0608F3F0-17E6-4C20-B3C3-51E513610E27}">
      <dgm:prSet/>
      <dgm:spPr/>
      <dgm:t>
        <a:bodyPr/>
        <a:lstStyle/>
        <a:p>
          <a:endParaRPr lang="ru-RU" sz="1200"/>
        </a:p>
      </dgm:t>
    </dgm:pt>
    <dgm:pt modelId="{FB78D2B9-93C1-49C9-841F-B1C6B0FB09C2}" type="sibTrans" cxnId="{0608F3F0-17E6-4C20-B3C3-51E513610E27}">
      <dgm:prSet/>
      <dgm:spPr/>
      <dgm:t>
        <a:bodyPr/>
        <a:lstStyle/>
        <a:p>
          <a:endParaRPr lang="ru-RU" sz="1200"/>
        </a:p>
      </dgm:t>
    </dgm:pt>
    <dgm:pt modelId="{CC658A06-D600-4D91-8448-89AB6EB06262}">
      <dgm:prSet phldrT="[Текст]" custT="1"/>
      <dgm:spPr/>
      <dgm:t>
        <a:bodyPr/>
        <a:lstStyle/>
        <a:p>
          <a:r>
            <a:rPr lang="ru-RU" sz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Приобретение цветочных композиций и срезанных цветов для жителей района Богородское</a:t>
          </a:r>
        </a:p>
      </dgm:t>
    </dgm:pt>
    <dgm:pt modelId="{F6537151-8369-4D55-AB1D-ADC5959622BC}" type="parTrans" cxnId="{4AEA6F48-80E2-4BE2-9DB0-EE61D3CE7E0E}">
      <dgm:prSet/>
      <dgm:spPr/>
      <dgm:t>
        <a:bodyPr/>
        <a:lstStyle/>
        <a:p>
          <a:endParaRPr lang="ru-RU" sz="1200"/>
        </a:p>
      </dgm:t>
    </dgm:pt>
    <dgm:pt modelId="{A9AE15E3-E893-40AB-B0AA-A04D235C2F59}" type="sibTrans" cxnId="{4AEA6F48-80E2-4BE2-9DB0-EE61D3CE7E0E}">
      <dgm:prSet/>
      <dgm:spPr/>
      <dgm:t>
        <a:bodyPr/>
        <a:lstStyle/>
        <a:p>
          <a:endParaRPr lang="ru-RU" sz="1200"/>
        </a:p>
      </dgm:t>
    </dgm:pt>
    <dgm:pt modelId="{3B961994-9B83-49F9-90CC-F7ACA285E60A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1 142 талона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966753-CDE7-4D05-9945-B289BA87C77F}" type="sibTrans" cxnId="{BF406CC6-0ECC-455E-B7FD-AEFA1607ED8A}">
      <dgm:prSet/>
      <dgm:spPr/>
      <dgm:t>
        <a:bodyPr/>
        <a:lstStyle/>
        <a:p>
          <a:endParaRPr lang="ru-RU" sz="1200"/>
        </a:p>
      </dgm:t>
    </dgm:pt>
    <dgm:pt modelId="{B0E648A3-8E19-446E-BF9B-E9D0F2820B0F}" type="parTrans" cxnId="{BF406CC6-0ECC-455E-B7FD-AEFA1607ED8A}">
      <dgm:prSet/>
      <dgm:spPr/>
      <dgm:t>
        <a:bodyPr/>
        <a:lstStyle/>
        <a:p>
          <a:endParaRPr lang="ru-RU" sz="1200"/>
        </a:p>
      </dgm:t>
    </dgm:pt>
    <dgm:pt modelId="{E0CBE65B-5492-4607-946A-664DA0CF381F}">
      <dgm:prSet phldrT="[Текст]" custT="1"/>
      <dgm:spPr/>
      <dgm:t>
        <a:bodyPr/>
        <a:lstStyle/>
        <a:p>
          <a:r>
            <a:rPr lang="ru-RU" sz="1200" b="1" kern="12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1090 шт.</a:t>
          </a:r>
          <a:endParaRPr lang="ru-RU" sz="1200" b="1" kern="1200" dirty="0">
            <a:solidFill>
              <a:schemeClr val="l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75FA497-01CE-4F93-882A-B733F79C2F3B}" type="sibTrans" cxnId="{01FA2F08-E1CD-44E6-9C41-6FAC256071AD}">
      <dgm:prSet/>
      <dgm:spPr/>
      <dgm:t>
        <a:bodyPr/>
        <a:lstStyle/>
        <a:p>
          <a:endParaRPr lang="ru-RU" sz="1200"/>
        </a:p>
      </dgm:t>
    </dgm:pt>
    <dgm:pt modelId="{6002F607-1CA2-4E52-9A10-46782D13E1BD}" type="parTrans" cxnId="{01FA2F08-E1CD-44E6-9C41-6FAC256071AD}">
      <dgm:prSet/>
      <dgm:spPr/>
      <dgm:t>
        <a:bodyPr/>
        <a:lstStyle/>
        <a:p>
          <a:endParaRPr lang="ru-RU" sz="1200"/>
        </a:p>
      </dgm:t>
    </dgm:pt>
    <dgm:pt modelId="{B9E84DA6-07B1-4120-9815-C2B69D297094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1000 </a:t>
          </a: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гвоздик,               5 корзин,               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 </a:t>
          </a: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букетов</a:t>
          </a:r>
        </a:p>
      </dgm:t>
    </dgm:pt>
    <dgm:pt modelId="{778791F9-5E95-43FC-ACB2-6739B471EC84}" type="sibTrans" cxnId="{EA4DAB32-E6F9-4A7D-A94A-64409E389711}">
      <dgm:prSet/>
      <dgm:spPr/>
      <dgm:t>
        <a:bodyPr/>
        <a:lstStyle/>
        <a:p>
          <a:endParaRPr lang="ru-RU" sz="1200"/>
        </a:p>
      </dgm:t>
    </dgm:pt>
    <dgm:pt modelId="{E86124A5-5C5B-4A3F-981D-13B33BF2D0AF}" type="parTrans" cxnId="{EA4DAB32-E6F9-4A7D-A94A-64409E389711}">
      <dgm:prSet/>
      <dgm:spPr/>
      <dgm:t>
        <a:bodyPr/>
        <a:lstStyle/>
        <a:p>
          <a:endParaRPr lang="ru-RU" sz="1200"/>
        </a:p>
      </dgm:t>
    </dgm:pt>
    <dgm:pt modelId="{91C31F8F-A11C-4C0F-ACD2-79AC71E6E4B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Проведение экскурсий для льготных категорий граждан района Богородское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016DCF39-87AE-4FD9-BC92-07F66C0BE5A2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экскурсий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EA046-92AB-4C42-AB0A-C835CDFCE021}" type="sibTrans" cxnId="{80738CE5-913C-45D8-B148-91042F906564}">
      <dgm:prSet/>
      <dgm:spPr/>
      <dgm:t>
        <a:bodyPr/>
        <a:lstStyle/>
        <a:p>
          <a:endParaRPr lang="ru-RU" sz="1200"/>
        </a:p>
      </dgm:t>
    </dgm:pt>
    <dgm:pt modelId="{7FD9DC71-0ED6-46A3-8E1F-85F8B962FEB0}" type="parTrans" cxnId="{80738CE5-913C-45D8-B148-91042F906564}">
      <dgm:prSet/>
      <dgm:spPr/>
      <dgm:t>
        <a:bodyPr/>
        <a:lstStyle/>
        <a:p>
          <a:endParaRPr lang="ru-RU" sz="1200"/>
        </a:p>
      </dgm:t>
    </dgm:pt>
    <dgm:pt modelId="{C89F4D93-F7F1-4A3D-87E5-F411488FCBD6}" type="sibTrans" cxnId="{D06C8C99-F736-40B1-BA9E-963A37418D30}">
      <dgm:prSet/>
      <dgm:spPr/>
      <dgm:t>
        <a:bodyPr/>
        <a:lstStyle/>
        <a:p>
          <a:endParaRPr lang="ru-RU" sz="1200"/>
        </a:p>
      </dgm:t>
    </dgm:pt>
    <dgm:pt modelId="{412B6501-13D5-451B-B2FE-E8E7B43614B1}" type="parTrans" cxnId="{D06C8C99-F736-40B1-BA9E-963A37418D30}">
      <dgm:prSet/>
      <dgm:spPr/>
      <dgm:t>
        <a:bodyPr/>
        <a:lstStyle/>
        <a:p>
          <a:endParaRPr lang="ru-RU" sz="1200"/>
        </a:p>
      </dgm:t>
    </dgm:pt>
    <dgm:pt modelId="{5F4D7266-7DCE-475A-803B-14B1C362685A}">
      <dgm:prSet phldrT="[Текст]" custT="1"/>
      <dgm:spPr/>
      <dgm:t>
        <a:bodyPr/>
        <a:lstStyle/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семьям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F20323-9EB2-42F6-A800-522F0C8B08D0}" type="sibTrans" cxnId="{D853F845-5216-42ED-88FC-B68B0B201C02}">
      <dgm:prSet/>
      <dgm:spPr/>
      <dgm:t>
        <a:bodyPr/>
        <a:lstStyle/>
        <a:p>
          <a:endParaRPr lang="ru-RU" sz="1200"/>
        </a:p>
      </dgm:t>
    </dgm:pt>
    <dgm:pt modelId="{CA6B9DB2-0A10-44FB-92E4-3430A1F5E79E}" type="parTrans" cxnId="{D853F845-5216-42ED-88FC-B68B0B201C02}">
      <dgm:prSet/>
      <dgm:spPr/>
      <dgm:t>
        <a:bodyPr/>
        <a:lstStyle/>
        <a:p>
          <a:endParaRPr lang="ru-RU" sz="1200"/>
        </a:p>
      </dgm:t>
    </dgm:pt>
    <dgm:pt modelId="{16F89AF1-C862-4971-B4B3-A3D88591848D}">
      <dgm:prSet custT="1"/>
      <dgm:spPr/>
      <dgm:t>
        <a:bodyPr/>
        <a:lstStyle/>
        <a:p>
          <a:r>
            <a:rPr lang="ru-RU" sz="12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 помещения</a:t>
          </a:r>
          <a:endParaRPr lang="ru-RU" sz="12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AC49E-F22D-441E-B307-293E684773EB}" type="parTrans" cxnId="{306F78DA-C97C-4256-A327-26869809EE5C}">
      <dgm:prSet/>
      <dgm:spPr/>
      <dgm:t>
        <a:bodyPr/>
        <a:lstStyle/>
        <a:p>
          <a:endParaRPr lang="ru-RU"/>
        </a:p>
      </dgm:t>
    </dgm:pt>
    <dgm:pt modelId="{C05DBCCD-BA03-47AA-9B64-86B6E337AA6B}" type="sibTrans" cxnId="{306F78DA-C97C-4256-A327-26869809EE5C}">
      <dgm:prSet/>
      <dgm:spPr/>
      <dgm:t>
        <a:bodyPr/>
        <a:lstStyle/>
        <a:p>
          <a:endParaRPr lang="ru-RU"/>
        </a:p>
      </dgm:t>
    </dgm:pt>
    <dgm:pt modelId="{0F964902-0187-427E-9DCC-F9EDBE4CBC03}">
      <dgm:prSet custT="1"/>
      <dgm:spPr/>
      <dgm:t>
        <a:bodyPr/>
        <a:lstStyle/>
        <a:p>
          <a:r>
            <a:rPr lang="ru-RU" sz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Монтаж системы автоматизированной пожарной системы и оповещениях при пожаре в помещениях ОПОП (Ивантеевская ул. д. 10;  Краснобогатырская ул., д.21; Бойцовая ул., д.22,к.1; Краснобогатырская ул., д.19, к.2)</a:t>
          </a:r>
          <a:endParaRPr lang="ru-RU" sz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gm:t>
    </dgm:pt>
    <dgm:pt modelId="{573C5503-C66C-45FE-B882-3D35733CB553}" type="parTrans" cxnId="{BF46EB7D-D452-482C-B4CD-DAE9C86019C1}">
      <dgm:prSet/>
      <dgm:spPr/>
      <dgm:t>
        <a:bodyPr/>
        <a:lstStyle/>
        <a:p>
          <a:endParaRPr lang="ru-RU"/>
        </a:p>
      </dgm:t>
    </dgm:pt>
    <dgm:pt modelId="{DF25C80D-2E22-48CA-AC8F-F78B0D7931F4}" type="sibTrans" cxnId="{BF46EB7D-D452-482C-B4CD-DAE9C86019C1}">
      <dgm:prSet/>
      <dgm:spPr/>
      <dgm:t>
        <a:bodyPr/>
        <a:lstStyle/>
        <a:p>
          <a:endParaRPr lang="ru-RU"/>
        </a:p>
      </dgm:t>
    </dgm:pt>
    <dgm:pt modelId="{6C6AB426-5988-4CEC-88A0-D2DA52FFCE0A}" type="pres">
      <dgm:prSet presAssocID="{7351BF98-7DB8-4749-A5DD-CCA510E5CE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260A38-C100-44DD-939B-2832DE2735BD}" type="pres">
      <dgm:prSet presAssocID="{5F4D7266-7DCE-475A-803B-14B1C362685A}" presName="linNode" presStyleCnt="0"/>
      <dgm:spPr/>
    </dgm:pt>
    <dgm:pt modelId="{4437A34F-7D8A-4C3E-939E-062E5B18B791}" type="pres">
      <dgm:prSet presAssocID="{5F4D7266-7DCE-475A-803B-14B1C362685A}" presName="parentText" presStyleLbl="node1" presStyleIdx="0" presStyleCnt="8" custScaleX="475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425FC-3FDB-4E76-A37D-172D413802AE}" type="pres">
      <dgm:prSet presAssocID="{5F4D7266-7DCE-475A-803B-14B1C362685A}" presName="descendantText" presStyleLbl="alignAccFollowNode1" presStyleIdx="0" presStyleCnt="8" custScaleX="152697" custLinFactNeighborY="8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3128B-9FAD-4BDD-B2D6-A713DA61774F}" type="pres">
      <dgm:prSet presAssocID="{2BF20323-9EB2-42F6-A800-522F0C8B08D0}" presName="sp" presStyleCnt="0"/>
      <dgm:spPr/>
    </dgm:pt>
    <dgm:pt modelId="{048457C4-BCC6-4D75-80BD-3919B52AADD5}" type="pres">
      <dgm:prSet presAssocID="{3B961994-9B83-49F9-90CC-F7ACA285E60A}" presName="linNode" presStyleCnt="0"/>
      <dgm:spPr/>
    </dgm:pt>
    <dgm:pt modelId="{0CBFFAFD-14FA-4F10-8BD9-594BE9932304}" type="pres">
      <dgm:prSet presAssocID="{3B961994-9B83-49F9-90CC-F7ACA285E60A}" presName="parentText" presStyleLbl="node1" presStyleIdx="1" presStyleCnt="8" custScaleX="475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23762-D120-4FBE-A2E7-F303827ECF54}" type="pres">
      <dgm:prSet presAssocID="{3B961994-9B83-49F9-90CC-F7ACA285E60A}" presName="descendantText" presStyleLbl="alignAccFollowNode1" presStyleIdx="1" presStyleCnt="8" custScaleX="152697" custLinFactNeighborX="1244" custLinFactNeighborY="8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3E4BA-43C6-4884-A802-5245910EAF0B}" type="pres">
      <dgm:prSet presAssocID="{0E966753-CDE7-4D05-9945-B289BA87C77F}" presName="sp" presStyleCnt="0"/>
      <dgm:spPr/>
    </dgm:pt>
    <dgm:pt modelId="{C4FD0DBF-1D54-4E24-9485-5BD00D7AB7A0}" type="pres">
      <dgm:prSet presAssocID="{E0CBE65B-5492-4607-946A-664DA0CF381F}" presName="linNode" presStyleCnt="0"/>
      <dgm:spPr/>
    </dgm:pt>
    <dgm:pt modelId="{19243D98-93FE-4C83-985D-87B202F3F461}" type="pres">
      <dgm:prSet presAssocID="{E0CBE65B-5492-4607-946A-664DA0CF381F}" presName="parentText" presStyleLbl="node1" presStyleIdx="2" presStyleCnt="8" custScaleX="47546" custLinFactNeighborX="-1238" custLinFactNeighborY="-24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BCED7-970D-4A06-B229-7846DF6B6348}" type="pres">
      <dgm:prSet presAssocID="{E0CBE65B-5492-4607-946A-664DA0CF381F}" presName="descendantText" presStyleLbl="alignAccFollowNode1" presStyleIdx="2" presStyleCnt="8" custScaleX="152697" custLinFactNeighborY="3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240D9-83DD-4FB7-85F9-657B159D75F6}" type="pres">
      <dgm:prSet presAssocID="{D75FA497-01CE-4F93-882A-B733F79C2F3B}" presName="sp" presStyleCnt="0"/>
      <dgm:spPr/>
    </dgm:pt>
    <dgm:pt modelId="{E399E48F-7CDF-4427-9E8C-0ABFB4FCD7AA}" type="pres">
      <dgm:prSet presAssocID="{016DCF39-87AE-4FD9-BC92-07F66C0BE5A2}" presName="linNode" presStyleCnt="0"/>
      <dgm:spPr/>
    </dgm:pt>
    <dgm:pt modelId="{07E30064-92B3-4F71-8AC5-85F9C3EB47A5}" type="pres">
      <dgm:prSet presAssocID="{016DCF39-87AE-4FD9-BC92-07F66C0BE5A2}" presName="parentText" presStyleLbl="node1" presStyleIdx="3" presStyleCnt="8" custScaleX="475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F583D-F541-4C52-A74E-22B7CB9FD372}" type="pres">
      <dgm:prSet presAssocID="{016DCF39-87AE-4FD9-BC92-07F66C0BE5A2}" presName="descendantText" presStyleLbl="alignAccFollowNode1" presStyleIdx="3" presStyleCnt="8" custScaleX="152697" custLinFactNeighborY="3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EDF29-FD41-440F-9295-A0D014AA1998}" type="pres">
      <dgm:prSet presAssocID="{80AEA046-92AB-4C42-AB0A-C835CDFCE021}" presName="sp" presStyleCnt="0"/>
      <dgm:spPr/>
    </dgm:pt>
    <dgm:pt modelId="{741CD829-43DE-4C74-8BCE-D3E6DE652CF6}" type="pres">
      <dgm:prSet presAssocID="{F359E393-4B9E-4BEC-8BA1-430F099092B6}" presName="linNode" presStyleCnt="0"/>
      <dgm:spPr/>
    </dgm:pt>
    <dgm:pt modelId="{AB6AAAB1-16FD-461F-8316-826B0EBD3867}" type="pres">
      <dgm:prSet presAssocID="{F359E393-4B9E-4BEC-8BA1-430F099092B6}" presName="parentText" presStyleLbl="node1" presStyleIdx="4" presStyleCnt="8" custScaleX="47546" custLinFactNeighborX="-66" custLinFactNeighborY="3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C613F-B744-405D-A0DE-5D7F81ADE334}" type="pres">
      <dgm:prSet presAssocID="{F359E393-4B9E-4BEC-8BA1-430F099092B6}" presName="descendantText" presStyleLbl="alignAccFollowNode1" presStyleIdx="4" presStyleCnt="8" custScaleX="152697" custScaleY="129456" custLinFactNeighborY="3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DD858-8347-48C7-AB4C-A170C8C30D1C}" type="pres">
      <dgm:prSet presAssocID="{22B4E84C-B2BB-431C-A945-2D4A27D273BC}" presName="sp" presStyleCnt="0"/>
      <dgm:spPr/>
    </dgm:pt>
    <dgm:pt modelId="{1BA7BB21-D954-4A99-9271-A22232954C46}" type="pres">
      <dgm:prSet presAssocID="{189E6387-871F-40D4-96A2-EEFAD1919D19}" presName="linNode" presStyleCnt="0"/>
      <dgm:spPr/>
    </dgm:pt>
    <dgm:pt modelId="{3AD373EE-A93E-4DEE-9A35-9DF1F72272BE}" type="pres">
      <dgm:prSet presAssocID="{189E6387-871F-40D4-96A2-EEFAD1919D19}" presName="parentText" presStyleLbl="node1" presStyleIdx="5" presStyleCnt="8" custScaleX="4754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96087-E1D4-46FB-A546-743C5C9DC70E}" type="pres">
      <dgm:prSet presAssocID="{189E6387-871F-40D4-96A2-EEFAD1919D19}" presName="descendantText" presStyleLbl="alignAccFollowNode1" presStyleIdx="5" presStyleCnt="8" custScaleX="152697" custScaleY="121254" custLinFactNeighborY="3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A8B39-B63F-4433-ABDE-8FE5530BDF7F}" type="pres">
      <dgm:prSet presAssocID="{96A5D65D-E6DC-4FFD-AB7A-F98482403296}" presName="sp" presStyleCnt="0"/>
      <dgm:spPr/>
    </dgm:pt>
    <dgm:pt modelId="{48746F8E-C917-42D8-9D8D-32D6F2F49153}" type="pres">
      <dgm:prSet presAssocID="{B9E84DA6-07B1-4120-9815-C2B69D297094}" presName="linNode" presStyleCnt="0"/>
      <dgm:spPr/>
    </dgm:pt>
    <dgm:pt modelId="{FBE776C2-4C7B-4D77-8CD1-969EC8C31EA0}" type="pres">
      <dgm:prSet presAssocID="{B9E84DA6-07B1-4120-9815-C2B69D297094}" presName="parentText" presStyleLbl="node1" presStyleIdx="6" presStyleCnt="8" custScaleX="475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A064A-89FB-4E02-B445-D7982A6BBCDA}" type="pres">
      <dgm:prSet presAssocID="{B9E84DA6-07B1-4120-9815-C2B69D297094}" presName="descendantText" presStyleLbl="alignAccFollowNode1" presStyleIdx="6" presStyleCnt="8" custScaleX="152697" custLinFactNeighborY="3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A6A59-6D8C-448C-9B88-8653A41DDCEF}" type="pres">
      <dgm:prSet presAssocID="{778791F9-5E95-43FC-ACB2-6739B471EC84}" presName="sp" presStyleCnt="0"/>
      <dgm:spPr/>
    </dgm:pt>
    <dgm:pt modelId="{B3764F0C-D6D7-4DF1-B2F6-CD2EB001D03A}" type="pres">
      <dgm:prSet presAssocID="{16F89AF1-C862-4971-B4B3-A3D88591848D}" presName="linNode" presStyleCnt="0"/>
      <dgm:spPr/>
    </dgm:pt>
    <dgm:pt modelId="{5DF14978-B6C7-4D5B-AA31-F5158D7F771D}" type="pres">
      <dgm:prSet presAssocID="{16F89AF1-C862-4971-B4B3-A3D88591848D}" presName="parentText" presStyleLbl="node1" presStyleIdx="7" presStyleCnt="8" custScaleX="414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842E9-C943-47AE-96B3-3C3DBF13ECC3}" type="pres">
      <dgm:prSet presAssocID="{16F89AF1-C862-4971-B4B3-A3D88591848D}" presName="descendantText" presStyleLbl="alignAccFollowNode1" presStyleIdx="7" presStyleCnt="8" custScaleX="137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1242A-1148-4326-A206-84FB8C0F1E6E}" type="presOf" srcId="{B9E84DA6-07B1-4120-9815-C2B69D297094}" destId="{FBE776C2-4C7B-4D77-8CD1-969EC8C31EA0}" srcOrd="0" destOrd="0" presId="urn:microsoft.com/office/officeart/2005/8/layout/vList5"/>
    <dgm:cxn modelId="{8E34626C-7C97-421B-A572-1413869047AD}" type="presOf" srcId="{63BDE6D9-EAF2-4482-A202-0AB79DAD6CD7}" destId="{BA323762-D120-4FBE-A2E7-F303827ECF54}" srcOrd="0" destOrd="0" presId="urn:microsoft.com/office/officeart/2005/8/layout/vList5"/>
    <dgm:cxn modelId="{BF46EB7D-D452-482C-B4CD-DAE9C86019C1}" srcId="{16F89AF1-C862-4971-B4B3-A3D88591848D}" destId="{0F964902-0187-427E-9DCC-F9EDBE4CBC03}" srcOrd="0" destOrd="0" parTransId="{573C5503-C66C-45FE-B882-3D35733CB553}" sibTransId="{DF25C80D-2E22-48CA-AC8F-F78B0D7931F4}"/>
    <dgm:cxn modelId="{FC59EF7A-4E0A-4BCE-8A11-88588D1976C2}" type="presOf" srcId="{91C31F8F-A11C-4C0F-ACD2-79AC71E6E4B1}" destId="{14BF583D-F541-4C52-A74E-22B7CB9FD372}" srcOrd="0" destOrd="0" presId="urn:microsoft.com/office/officeart/2005/8/layout/vList5"/>
    <dgm:cxn modelId="{D853F845-5216-42ED-88FC-B68B0B201C02}" srcId="{7351BF98-7DB8-4749-A5DD-CCA510E5CE0B}" destId="{5F4D7266-7DCE-475A-803B-14B1C362685A}" srcOrd="0" destOrd="0" parTransId="{CA6B9DB2-0A10-44FB-92E4-3430A1F5E79E}" sibTransId="{2BF20323-9EB2-42F6-A800-522F0C8B08D0}"/>
    <dgm:cxn modelId="{6F8FCBB3-01D1-4E31-A4A0-5736CF750E36}" srcId="{3B961994-9B83-49F9-90CC-F7ACA285E60A}" destId="{63BDE6D9-EAF2-4482-A202-0AB79DAD6CD7}" srcOrd="0" destOrd="0" parTransId="{D60FD3D3-AB2F-46BE-9202-5B439D0C6BDF}" sibTransId="{C6DBF635-C502-4B8F-9246-106CD3B21A0C}"/>
    <dgm:cxn modelId="{5BBFDAC5-C8CF-4725-B7A1-3B460DEBAD06}" type="presOf" srcId="{24792E0B-E268-4428-A916-5F81BB4F4AD7}" destId="{DFD425FC-3FDB-4E76-A37D-172D413802AE}" srcOrd="0" destOrd="0" presId="urn:microsoft.com/office/officeart/2005/8/layout/vList5"/>
    <dgm:cxn modelId="{6CFCAF60-F4CC-4526-BC82-708A2A67441F}" srcId="{7351BF98-7DB8-4749-A5DD-CCA510E5CE0B}" destId="{189E6387-871F-40D4-96A2-EEFAD1919D19}" srcOrd="5" destOrd="0" parTransId="{8F8EF267-8BED-4D9C-81A0-4C2EC662CA88}" sibTransId="{96A5D65D-E6DC-4FFD-AB7A-F98482403296}"/>
    <dgm:cxn modelId="{9F781FB4-4436-4497-B647-FF5B520FE2CC}" srcId="{5F4D7266-7DCE-475A-803B-14B1C362685A}" destId="{24792E0B-E268-4428-A916-5F81BB4F4AD7}" srcOrd="0" destOrd="0" parTransId="{622CE4B5-01D9-4175-B63E-E1CCA2D07E8E}" sibTransId="{99BE511F-C421-43F3-B6A4-0EB9B824FEBE}"/>
    <dgm:cxn modelId="{44B45720-7BC1-4BF6-BE89-ABFE2AEF5F4B}" type="presOf" srcId="{3B961994-9B83-49F9-90CC-F7ACA285E60A}" destId="{0CBFFAFD-14FA-4F10-8BD9-594BE9932304}" srcOrd="0" destOrd="0" presId="urn:microsoft.com/office/officeart/2005/8/layout/vList5"/>
    <dgm:cxn modelId="{0D03D2AA-F686-4355-9F85-E64137FA1E87}" type="presOf" srcId="{F359E393-4B9E-4BEC-8BA1-430F099092B6}" destId="{AB6AAAB1-16FD-461F-8316-826B0EBD3867}" srcOrd="0" destOrd="0" presId="urn:microsoft.com/office/officeart/2005/8/layout/vList5"/>
    <dgm:cxn modelId="{4EBD465A-EA59-4938-9F79-E7CD4716B371}" type="presOf" srcId="{7351BF98-7DB8-4749-A5DD-CCA510E5CE0B}" destId="{6C6AB426-5988-4CEC-88A0-D2DA52FFCE0A}" srcOrd="0" destOrd="0" presId="urn:microsoft.com/office/officeart/2005/8/layout/vList5"/>
    <dgm:cxn modelId="{7A0964C5-F903-4694-9AD8-1687BD5A96E9}" srcId="{F359E393-4B9E-4BEC-8BA1-430F099092B6}" destId="{B6E94B04-4FDF-4B49-AA6F-2BCD5216026E}" srcOrd="0" destOrd="0" parTransId="{16F85E2B-E6B3-4C36-9266-321E4424A495}" sibTransId="{961F5EE0-F9CA-4F1E-AD4E-C380A638B279}"/>
    <dgm:cxn modelId="{D06C8C99-F736-40B1-BA9E-963A37418D30}" srcId="{016DCF39-87AE-4FD9-BC92-07F66C0BE5A2}" destId="{91C31F8F-A11C-4C0F-ACD2-79AC71E6E4B1}" srcOrd="0" destOrd="0" parTransId="{412B6501-13D5-451B-B2FE-E8E7B43614B1}" sibTransId="{C89F4D93-F7F1-4A3D-87E5-F411488FCBD6}"/>
    <dgm:cxn modelId="{80738CE5-913C-45D8-B148-91042F906564}" srcId="{7351BF98-7DB8-4749-A5DD-CCA510E5CE0B}" destId="{016DCF39-87AE-4FD9-BC92-07F66C0BE5A2}" srcOrd="3" destOrd="0" parTransId="{7FD9DC71-0ED6-46A3-8E1F-85F8B962FEB0}" sibTransId="{80AEA046-92AB-4C42-AB0A-C835CDFCE021}"/>
    <dgm:cxn modelId="{B2CB764E-325C-4137-88F2-1489B253D7DE}" type="presOf" srcId="{CC658A06-D600-4D91-8448-89AB6EB06262}" destId="{68FA064A-89FB-4E02-B445-D7982A6BBCDA}" srcOrd="0" destOrd="0" presId="urn:microsoft.com/office/officeart/2005/8/layout/vList5"/>
    <dgm:cxn modelId="{AA706C27-ACE7-42DE-A02C-D602A5FA2579}" type="presOf" srcId="{5F4D7266-7DCE-475A-803B-14B1C362685A}" destId="{4437A34F-7D8A-4C3E-939E-062E5B18B791}" srcOrd="0" destOrd="0" presId="urn:microsoft.com/office/officeart/2005/8/layout/vList5"/>
    <dgm:cxn modelId="{4AEA6F48-80E2-4BE2-9DB0-EE61D3CE7E0E}" srcId="{B9E84DA6-07B1-4120-9815-C2B69D297094}" destId="{CC658A06-D600-4D91-8448-89AB6EB06262}" srcOrd="0" destOrd="0" parTransId="{F6537151-8369-4D55-AB1D-ADC5959622BC}" sibTransId="{A9AE15E3-E893-40AB-B0AA-A04D235C2F59}"/>
    <dgm:cxn modelId="{72FDBDEA-D76E-437F-8D6A-1F365D3D9C17}" type="presOf" srcId="{E0CBE65B-5492-4607-946A-664DA0CF381F}" destId="{19243D98-93FE-4C83-985D-87B202F3F461}" srcOrd="0" destOrd="0" presId="urn:microsoft.com/office/officeart/2005/8/layout/vList5"/>
    <dgm:cxn modelId="{DC1263E1-DEF3-4887-89AB-FB1BA66B5029}" type="presOf" srcId="{0F964902-0187-427E-9DCC-F9EDBE4CBC03}" destId="{EBC842E9-C943-47AE-96B3-3C3DBF13ECC3}" srcOrd="0" destOrd="0" presId="urn:microsoft.com/office/officeart/2005/8/layout/vList5"/>
    <dgm:cxn modelId="{BCBF334D-9537-466B-83B2-8B7A83EF9500}" type="presOf" srcId="{016DCF39-87AE-4FD9-BC92-07F66C0BE5A2}" destId="{07E30064-92B3-4F71-8AC5-85F9C3EB47A5}" srcOrd="0" destOrd="0" presId="urn:microsoft.com/office/officeart/2005/8/layout/vList5"/>
    <dgm:cxn modelId="{306F78DA-C97C-4256-A327-26869809EE5C}" srcId="{7351BF98-7DB8-4749-A5DD-CCA510E5CE0B}" destId="{16F89AF1-C862-4971-B4B3-A3D88591848D}" srcOrd="7" destOrd="0" parTransId="{A9EAC49E-F22D-441E-B307-293E684773EB}" sibTransId="{C05DBCCD-BA03-47AA-9B64-86B6E337AA6B}"/>
    <dgm:cxn modelId="{4CBD53A6-B26A-444D-B0AA-5D00DE510277}" type="presOf" srcId="{189E6387-871F-40D4-96A2-EEFAD1919D19}" destId="{3AD373EE-A93E-4DEE-9A35-9DF1F72272BE}" srcOrd="0" destOrd="0" presId="urn:microsoft.com/office/officeart/2005/8/layout/vList5"/>
    <dgm:cxn modelId="{EA4DAB32-E6F9-4A7D-A94A-64409E389711}" srcId="{7351BF98-7DB8-4749-A5DD-CCA510E5CE0B}" destId="{B9E84DA6-07B1-4120-9815-C2B69D297094}" srcOrd="6" destOrd="0" parTransId="{E86124A5-5C5B-4A3F-981D-13B33BF2D0AF}" sibTransId="{778791F9-5E95-43FC-ACB2-6739B471EC84}"/>
    <dgm:cxn modelId="{B43007F0-10D5-42A7-85F6-975D9501B669}" type="presOf" srcId="{B2035CCF-29B1-437E-8F91-575E60070836}" destId="{FD496087-E1D4-46FB-A546-743C5C9DC70E}" srcOrd="0" destOrd="0" presId="urn:microsoft.com/office/officeart/2005/8/layout/vList5"/>
    <dgm:cxn modelId="{A73FF987-25EC-43A3-8932-C3DF95FC69BB}" srcId="{7351BF98-7DB8-4749-A5DD-CCA510E5CE0B}" destId="{F359E393-4B9E-4BEC-8BA1-430F099092B6}" srcOrd="4" destOrd="0" parTransId="{3867FA8C-90F3-497F-944A-3CB78F1668F8}" sibTransId="{22B4E84C-B2BB-431C-A945-2D4A27D273BC}"/>
    <dgm:cxn modelId="{0608F3F0-17E6-4C20-B3C3-51E513610E27}" srcId="{189E6387-871F-40D4-96A2-EEFAD1919D19}" destId="{B2035CCF-29B1-437E-8F91-575E60070836}" srcOrd="0" destOrd="0" parTransId="{6173A4FB-A5C5-4B87-93B9-851899E06626}" sibTransId="{FB78D2B9-93C1-49C9-841F-B1C6B0FB09C2}"/>
    <dgm:cxn modelId="{A84503CB-5A58-408F-8AF7-009F51B717AE}" srcId="{E0CBE65B-5492-4607-946A-664DA0CF381F}" destId="{516C2A3B-D76B-4EE0-8F3A-EC285DB1BFBB}" srcOrd="0" destOrd="0" parTransId="{EC3D2B0E-426A-490D-AE17-40422197C78A}" sibTransId="{B573FD0A-9EDB-4D1E-8B90-F6D94F185EDA}"/>
    <dgm:cxn modelId="{BF907F82-6E7A-4B02-8B66-F6C4E200B0DC}" type="presOf" srcId="{16F89AF1-C862-4971-B4B3-A3D88591848D}" destId="{5DF14978-B6C7-4D5B-AA31-F5158D7F771D}" srcOrd="0" destOrd="0" presId="urn:microsoft.com/office/officeart/2005/8/layout/vList5"/>
    <dgm:cxn modelId="{F624DE45-2414-45A4-834D-6B5ECD589F4E}" type="presOf" srcId="{B6E94B04-4FDF-4B49-AA6F-2BCD5216026E}" destId="{A33C613F-B744-405D-A0DE-5D7F81ADE334}" srcOrd="0" destOrd="0" presId="urn:microsoft.com/office/officeart/2005/8/layout/vList5"/>
    <dgm:cxn modelId="{BF406CC6-0ECC-455E-B7FD-AEFA1607ED8A}" srcId="{7351BF98-7DB8-4749-A5DD-CCA510E5CE0B}" destId="{3B961994-9B83-49F9-90CC-F7ACA285E60A}" srcOrd="1" destOrd="0" parTransId="{B0E648A3-8E19-446E-BF9B-E9D0F2820B0F}" sibTransId="{0E966753-CDE7-4D05-9945-B289BA87C77F}"/>
    <dgm:cxn modelId="{7720662A-A390-4D16-B083-895D64918C11}" type="presOf" srcId="{516C2A3B-D76B-4EE0-8F3A-EC285DB1BFBB}" destId="{5E3BCED7-970D-4A06-B229-7846DF6B6348}" srcOrd="0" destOrd="0" presId="urn:microsoft.com/office/officeart/2005/8/layout/vList5"/>
    <dgm:cxn modelId="{01FA2F08-E1CD-44E6-9C41-6FAC256071AD}" srcId="{7351BF98-7DB8-4749-A5DD-CCA510E5CE0B}" destId="{E0CBE65B-5492-4607-946A-664DA0CF381F}" srcOrd="2" destOrd="0" parTransId="{6002F607-1CA2-4E52-9A10-46782D13E1BD}" sibTransId="{D75FA497-01CE-4F93-882A-B733F79C2F3B}"/>
    <dgm:cxn modelId="{CE3EC249-A7DC-4037-B08E-B6B143F8F84F}" type="presParOf" srcId="{6C6AB426-5988-4CEC-88A0-D2DA52FFCE0A}" destId="{4B260A38-C100-44DD-939B-2832DE2735BD}" srcOrd="0" destOrd="0" presId="urn:microsoft.com/office/officeart/2005/8/layout/vList5"/>
    <dgm:cxn modelId="{BA83E56D-E999-4DCA-9877-D682E9474C38}" type="presParOf" srcId="{4B260A38-C100-44DD-939B-2832DE2735BD}" destId="{4437A34F-7D8A-4C3E-939E-062E5B18B791}" srcOrd="0" destOrd="0" presId="urn:microsoft.com/office/officeart/2005/8/layout/vList5"/>
    <dgm:cxn modelId="{EC4A3D94-C2E7-42E1-AA86-E129DB274D5A}" type="presParOf" srcId="{4B260A38-C100-44DD-939B-2832DE2735BD}" destId="{DFD425FC-3FDB-4E76-A37D-172D413802AE}" srcOrd="1" destOrd="0" presId="urn:microsoft.com/office/officeart/2005/8/layout/vList5"/>
    <dgm:cxn modelId="{E0E12E97-BD38-40D1-9E6D-2E1668CA7EBC}" type="presParOf" srcId="{6C6AB426-5988-4CEC-88A0-D2DA52FFCE0A}" destId="{4663128B-9FAD-4BDD-B2D6-A713DA61774F}" srcOrd="1" destOrd="0" presId="urn:microsoft.com/office/officeart/2005/8/layout/vList5"/>
    <dgm:cxn modelId="{4AEA9904-38FD-434E-8DEF-F287DE6F3133}" type="presParOf" srcId="{6C6AB426-5988-4CEC-88A0-D2DA52FFCE0A}" destId="{048457C4-BCC6-4D75-80BD-3919B52AADD5}" srcOrd="2" destOrd="0" presId="urn:microsoft.com/office/officeart/2005/8/layout/vList5"/>
    <dgm:cxn modelId="{556D3492-1534-4046-BA9B-90D1910096F7}" type="presParOf" srcId="{048457C4-BCC6-4D75-80BD-3919B52AADD5}" destId="{0CBFFAFD-14FA-4F10-8BD9-594BE9932304}" srcOrd="0" destOrd="0" presId="urn:microsoft.com/office/officeart/2005/8/layout/vList5"/>
    <dgm:cxn modelId="{24F0DE2F-3562-4D01-8E2F-087CC811A066}" type="presParOf" srcId="{048457C4-BCC6-4D75-80BD-3919B52AADD5}" destId="{BA323762-D120-4FBE-A2E7-F303827ECF54}" srcOrd="1" destOrd="0" presId="urn:microsoft.com/office/officeart/2005/8/layout/vList5"/>
    <dgm:cxn modelId="{53733032-72BD-4B03-921A-8419982D82C5}" type="presParOf" srcId="{6C6AB426-5988-4CEC-88A0-D2DA52FFCE0A}" destId="{C903E4BA-43C6-4884-A802-5245910EAF0B}" srcOrd="3" destOrd="0" presId="urn:microsoft.com/office/officeart/2005/8/layout/vList5"/>
    <dgm:cxn modelId="{2DF3C1AF-3357-461A-8A8D-9B11D78DF39D}" type="presParOf" srcId="{6C6AB426-5988-4CEC-88A0-D2DA52FFCE0A}" destId="{C4FD0DBF-1D54-4E24-9485-5BD00D7AB7A0}" srcOrd="4" destOrd="0" presId="urn:microsoft.com/office/officeart/2005/8/layout/vList5"/>
    <dgm:cxn modelId="{C9552984-C86B-4324-AFDF-B83E93C40A38}" type="presParOf" srcId="{C4FD0DBF-1D54-4E24-9485-5BD00D7AB7A0}" destId="{19243D98-93FE-4C83-985D-87B202F3F461}" srcOrd="0" destOrd="0" presId="urn:microsoft.com/office/officeart/2005/8/layout/vList5"/>
    <dgm:cxn modelId="{1044028F-8154-4F42-A137-610B0289A07C}" type="presParOf" srcId="{C4FD0DBF-1D54-4E24-9485-5BD00D7AB7A0}" destId="{5E3BCED7-970D-4A06-B229-7846DF6B6348}" srcOrd="1" destOrd="0" presId="urn:microsoft.com/office/officeart/2005/8/layout/vList5"/>
    <dgm:cxn modelId="{E2A2F756-9905-4492-BCE9-58BC1FF5E547}" type="presParOf" srcId="{6C6AB426-5988-4CEC-88A0-D2DA52FFCE0A}" destId="{169240D9-83DD-4FB7-85F9-657B159D75F6}" srcOrd="5" destOrd="0" presId="urn:microsoft.com/office/officeart/2005/8/layout/vList5"/>
    <dgm:cxn modelId="{DD5C88DE-5234-4CD3-8D9C-8B60B9BDCAB2}" type="presParOf" srcId="{6C6AB426-5988-4CEC-88A0-D2DA52FFCE0A}" destId="{E399E48F-7CDF-4427-9E8C-0ABFB4FCD7AA}" srcOrd="6" destOrd="0" presId="urn:microsoft.com/office/officeart/2005/8/layout/vList5"/>
    <dgm:cxn modelId="{86A47D71-A279-4899-8EFA-963D36D30F2D}" type="presParOf" srcId="{E399E48F-7CDF-4427-9E8C-0ABFB4FCD7AA}" destId="{07E30064-92B3-4F71-8AC5-85F9C3EB47A5}" srcOrd="0" destOrd="0" presId="urn:microsoft.com/office/officeart/2005/8/layout/vList5"/>
    <dgm:cxn modelId="{3F5A9DED-DAEA-4E44-A7DC-9D731806DDA1}" type="presParOf" srcId="{E399E48F-7CDF-4427-9E8C-0ABFB4FCD7AA}" destId="{14BF583D-F541-4C52-A74E-22B7CB9FD372}" srcOrd="1" destOrd="0" presId="urn:microsoft.com/office/officeart/2005/8/layout/vList5"/>
    <dgm:cxn modelId="{589EC889-3E5A-4640-A3E0-1DA6F10603CD}" type="presParOf" srcId="{6C6AB426-5988-4CEC-88A0-D2DA52FFCE0A}" destId="{7C7EDF29-FD41-440F-9295-A0D014AA1998}" srcOrd="7" destOrd="0" presId="urn:microsoft.com/office/officeart/2005/8/layout/vList5"/>
    <dgm:cxn modelId="{E746EEA4-2A25-484B-9F49-523474290196}" type="presParOf" srcId="{6C6AB426-5988-4CEC-88A0-D2DA52FFCE0A}" destId="{741CD829-43DE-4C74-8BCE-D3E6DE652CF6}" srcOrd="8" destOrd="0" presId="urn:microsoft.com/office/officeart/2005/8/layout/vList5"/>
    <dgm:cxn modelId="{518D11CA-6DCB-416C-80D3-329B63BCEC3D}" type="presParOf" srcId="{741CD829-43DE-4C74-8BCE-D3E6DE652CF6}" destId="{AB6AAAB1-16FD-461F-8316-826B0EBD3867}" srcOrd="0" destOrd="0" presId="urn:microsoft.com/office/officeart/2005/8/layout/vList5"/>
    <dgm:cxn modelId="{3981A24E-CCBA-4388-A27B-5CF806A3E792}" type="presParOf" srcId="{741CD829-43DE-4C74-8BCE-D3E6DE652CF6}" destId="{A33C613F-B744-405D-A0DE-5D7F81ADE334}" srcOrd="1" destOrd="0" presId="urn:microsoft.com/office/officeart/2005/8/layout/vList5"/>
    <dgm:cxn modelId="{F61844BA-6E10-4E24-9D27-911C8E4CF45E}" type="presParOf" srcId="{6C6AB426-5988-4CEC-88A0-D2DA52FFCE0A}" destId="{3B4DD858-8347-48C7-AB4C-A170C8C30D1C}" srcOrd="9" destOrd="0" presId="urn:microsoft.com/office/officeart/2005/8/layout/vList5"/>
    <dgm:cxn modelId="{C99F2862-5573-44D8-8A1C-2D4536A4EC72}" type="presParOf" srcId="{6C6AB426-5988-4CEC-88A0-D2DA52FFCE0A}" destId="{1BA7BB21-D954-4A99-9271-A22232954C46}" srcOrd="10" destOrd="0" presId="urn:microsoft.com/office/officeart/2005/8/layout/vList5"/>
    <dgm:cxn modelId="{5382F586-5DFC-4AF8-8734-7AC6332B5874}" type="presParOf" srcId="{1BA7BB21-D954-4A99-9271-A22232954C46}" destId="{3AD373EE-A93E-4DEE-9A35-9DF1F72272BE}" srcOrd="0" destOrd="0" presId="urn:microsoft.com/office/officeart/2005/8/layout/vList5"/>
    <dgm:cxn modelId="{DAD024A8-E842-4FE3-B62B-7C967959553F}" type="presParOf" srcId="{1BA7BB21-D954-4A99-9271-A22232954C46}" destId="{FD496087-E1D4-46FB-A546-743C5C9DC70E}" srcOrd="1" destOrd="0" presId="urn:microsoft.com/office/officeart/2005/8/layout/vList5"/>
    <dgm:cxn modelId="{25464606-F512-4BD9-A52F-6C19EAAE014D}" type="presParOf" srcId="{6C6AB426-5988-4CEC-88A0-D2DA52FFCE0A}" destId="{C59A8B39-B63F-4433-ABDE-8FE5530BDF7F}" srcOrd="11" destOrd="0" presId="urn:microsoft.com/office/officeart/2005/8/layout/vList5"/>
    <dgm:cxn modelId="{A4BC8214-DFD9-4E97-BF48-D9EA5ED8655A}" type="presParOf" srcId="{6C6AB426-5988-4CEC-88A0-D2DA52FFCE0A}" destId="{48746F8E-C917-42D8-9D8D-32D6F2F49153}" srcOrd="12" destOrd="0" presId="urn:microsoft.com/office/officeart/2005/8/layout/vList5"/>
    <dgm:cxn modelId="{F96A528D-41B3-4CCB-989D-CB623E65D7C4}" type="presParOf" srcId="{48746F8E-C917-42D8-9D8D-32D6F2F49153}" destId="{FBE776C2-4C7B-4D77-8CD1-969EC8C31EA0}" srcOrd="0" destOrd="0" presId="urn:microsoft.com/office/officeart/2005/8/layout/vList5"/>
    <dgm:cxn modelId="{2355270E-ECC8-4383-B016-286297D6D738}" type="presParOf" srcId="{48746F8E-C917-42D8-9D8D-32D6F2F49153}" destId="{68FA064A-89FB-4E02-B445-D7982A6BBCDA}" srcOrd="1" destOrd="0" presId="urn:microsoft.com/office/officeart/2005/8/layout/vList5"/>
    <dgm:cxn modelId="{4AA776C4-7C70-453D-8C2F-DC6A13B53B2C}" type="presParOf" srcId="{6C6AB426-5988-4CEC-88A0-D2DA52FFCE0A}" destId="{8C7A6A59-6D8C-448C-9B88-8653A41DDCEF}" srcOrd="13" destOrd="0" presId="urn:microsoft.com/office/officeart/2005/8/layout/vList5"/>
    <dgm:cxn modelId="{2075C335-925E-4306-AA6A-D280DDE771F0}" type="presParOf" srcId="{6C6AB426-5988-4CEC-88A0-D2DA52FFCE0A}" destId="{B3764F0C-D6D7-4DF1-B2F6-CD2EB001D03A}" srcOrd="14" destOrd="0" presId="urn:microsoft.com/office/officeart/2005/8/layout/vList5"/>
    <dgm:cxn modelId="{07A4845A-F1A5-4C11-A68F-F71AA094E4A9}" type="presParOf" srcId="{B3764F0C-D6D7-4DF1-B2F6-CD2EB001D03A}" destId="{5DF14978-B6C7-4D5B-AA31-F5158D7F771D}" srcOrd="0" destOrd="0" presId="urn:microsoft.com/office/officeart/2005/8/layout/vList5"/>
    <dgm:cxn modelId="{380F8888-7B22-49FD-9220-6EBDAA5053F4}" type="presParOf" srcId="{B3764F0C-D6D7-4DF1-B2F6-CD2EB001D03A}" destId="{EBC842E9-C943-47AE-96B3-3C3DBF13ECC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5F53F7-68EA-4C91-BB39-36DD8CCE9F6C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ABAC13CE-DAD0-4A5C-BED9-62475B2F55B7}">
      <dgm:prSet phldrT="[Текст]"/>
      <dgm:spPr/>
      <dgm:t>
        <a:bodyPr/>
        <a:lstStyle/>
        <a:p>
          <a:r>
            <a:rPr lang="ru-RU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1000</a:t>
          </a:r>
          <a:endParaRPr lang="ru-RU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9BFD92AE-DACB-49CC-B06C-D11843661E15}" type="parTrans" cxnId="{B61E4806-0C71-49FA-B17E-10E4FC517D55}">
      <dgm:prSet/>
      <dgm:spPr/>
      <dgm:t>
        <a:bodyPr/>
        <a:lstStyle/>
        <a:p>
          <a:endParaRPr lang="ru-RU"/>
        </a:p>
      </dgm:t>
    </dgm:pt>
    <dgm:pt modelId="{E1DFB914-0B85-47B2-A159-467CED289648}" type="sibTrans" cxnId="{B61E4806-0C71-49FA-B17E-10E4FC517D55}">
      <dgm:prSet/>
      <dgm:spPr/>
      <dgm:t>
        <a:bodyPr/>
        <a:lstStyle/>
        <a:p>
          <a:endParaRPr lang="ru-RU"/>
        </a:p>
      </dgm:t>
    </dgm:pt>
    <dgm:pt modelId="{AF68F71D-73E7-4652-9342-DEEF649ED594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1543861B-369C-4757-9024-EDC6D266ACB5}" type="parTrans" cxnId="{3ECB4181-D4E0-448D-B843-22769C79ED13}">
      <dgm:prSet/>
      <dgm:spPr/>
      <dgm:t>
        <a:bodyPr/>
        <a:lstStyle/>
        <a:p>
          <a:endParaRPr lang="ru-RU"/>
        </a:p>
      </dgm:t>
    </dgm:pt>
    <dgm:pt modelId="{45923658-0B42-42A7-867D-4109610A596A}" type="sibTrans" cxnId="{3ECB4181-D4E0-448D-B843-22769C79ED13}">
      <dgm:prSet/>
      <dgm:spPr/>
      <dgm:t>
        <a:bodyPr/>
        <a:lstStyle/>
        <a:p>
          <a:endParaRPr lang="ru-RU"/>
        </a:p>
      </dgm:t>
    </dgm:pt>
    <dgm:pt modelId="{71477B86-AE18-4EFC-8375-4BDA7FC192F6}">
      <dgm:prSet phldrT="[Текст]"/>
      <dgm:spPr/>
      <dgm:t>
        <a:bodyPr/>
        <a:lstStyle/>
        <a:p>
          <a:r>
            <a:rPr lang="ru-RU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гвоздик</a:t>
          </a:r>
        </a:p>
      </dgm:t>
    </dgm:pt>
    <dgm:pt modelId="{2F545575-899D-4E67-8AF0-3824D03D490F}" type="parTrans" cxnId="{0A7349B2-D79E-435B-8E87-BBF09DA4F7FC}">
      <dgm:prSet/>
      <dgm:spPr/>
      <dgm:t>
        <a:bodyPr/>
        <a:lstStyle/>
        <a:p>
          <a:endParaRPr lang="ru-RU"/>
        </a:p>
      </dgm:t>
    </dgm:pt>
    <dgm:pt modelId="{75F3E381-895D-4E7E-936C-0B068653C4C1}" type="sibTrans" cxnId="{0A7349B2-D79E-435B-8E87-BBF09DA4F7FC}">
      <dgm:prSet/>
      <dgm:spPr/>
      <dgm:t>
        <a:bodyPr/>
        <a:lstStyle/>
        <a:p>
          <a:endParaRPr lang="ru-RU"/>
        </a:p>
      </dgm:t>
    </dgm:pt>
    <dgm:pt modelId="{8DB53465-1364-4D67-8C54-8FC5B1EB6878}">
      <dgm:prSet phldrT="[Текст]"/>
      <dgm:spPr/>
      <dgm:t>
        <a:bodyPr/>
        <a:lstStyle/>
        <a:p>
          <a:r>
            <a:rPr lang="ru-RU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корзин</a:t>
          </a:r>
        </a:p>
      </dgm:t>
    </dgm:pt>
    <dgm:pt modelId="{5FAF9AE0-3184-41E8-A724-FEA38DF8740C}" type="parTrans" cxnId="{B1254817-F850-4D90-BBD8-3437E901789E}">
      <dgm:prSet/>
      <dgm:spPr/>
      <dgm:t>
        <a:bodyPr/>
        <a:lstStyle/>
        <a:p>
          <a:endParaRPr lang="ru-RU"/>
        </a:p>
      </dgm:t>
    </dgm:pt>
    <dgm:pt modelId="{59FA7DFE-DED7-409D-AEEE-CE4ABBEF2F82}" type="sibTrans" cxnId="{B1254817-F850-4D90-BBD8-3437E901789E}">
      <dgm:prSet/>
      <dgm:spPr/>
      <dgm:t>
        <a:bodyPr/>
        <a:lstStyle/>
        <a:p>
          <a:endParaRPr lang="ru-RU"/>
        </a:p>
      </dgm:t>
    </dgm:pt>
    <dgm:pt modelId="{523659E9-6B21-45D0-9BD8-413B264B6623}">
      <dgm:prSet phldrT="[Текст]"/>
      <dgm:spPr/>
      <dgm:t>
        <a:bodyPr/>
        <a:lstStyle/>
        <a:p>
          <a:r>
            <a:rPr lang="ru-RU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30</a:t>
          </a:r>
          <a:endParaRPr lang="ru-RU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gm:t>
    </dgm:pt>
    <dgm:pt modelId="{7D19CB78-5A6B-4969-A376-B9FE099BD553}" type="parTrans" cxnId="{83CFE1A8-3C5E-4DD0-B212-87A1241EAB00}">
      <dgm:prSet/>
      <dgm:spPr/>
      <dgm:t>
        <a:bodyPr/>
        <a:lstStyle/>
        <a:p>
          <a:endParaRPr lang="ru-RU"/>
        </a:p>
      </dgm:t>
    </dgm:pt>
    <dgm:pt modelId="{BFC50920-DD35-43DE-8AAF-259BF35D36DB}" type="sibTrans" cxnId="{83CFE1A8-3C5E-4DD0-B212-87A1241EAB00}">
      <dgm:prSet/>
      <dgm:spPr/>
      <dgm:t>
        <a:bodyPr/>
        <a:lstStyle/>
        <a:p>
          <a:endParaRPr lang="ru-RU"/>
        </a:p>
      </dgm:t>
    </dgm:pt>
    <dgm:pt modelId="{D3E57851-533B-4A11-886E-8622AC318C8A}">
      <dgm:prSet phldrT="[Текст]"/>
      <dgm:spPr/>
      <dgm:t>
        <a:bodyPr/>
        <a:lstStyle/>
        <a:p>
          <a:r>
            <a:rPr lang="ru-RU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букетов</a:t>
          </a:r>
        </a:p>
      </dgm:t>
    </dgm:pt>
    <dgm:pt modelId="{972953B1-A3A3-4BC8-BCB7-F09BC7E12FBB}" type="parTrans" cxnId="{AF438669-CD35-4973-833D-0F0B714821BE}">
      <dgm:prSet/>
      <dgm:spPr/>
      <dgm:t>
        <a:bodyPr/>
        <a:lstStyle/>
        <a:p>
          <a:endParaRPr lang="ru-RU"/>
        </a:p>
      </dgm:t>
    </dgm:pt>
    <dgm:pt modelId="{59DD63FF-C0C9-4DD3-AEA4-83B62E6957B8}" type="sibTrans" cxnId="{AF438669-CD35-4973-833D-0F0B714821BE}">
      <dgm:prSet/>
      <dgm:spPr/>
      <dgm:t>
        <a:bodyPr/>
        <a:lstStyle/>
        <a:p>
          <a:endParaRPr lang="ru-RU"/>
        </a:p>
      </dgm:t>
    </dgm:pt>
    <dgm:pt modelId="{7B1466B9-75EE-41EA-8AF2-FB02F3727347}" type="pres">
      <dgm:prSet presAssocID="{DD5F53F7-68EA-4C91-BB39-36DD8CCE9F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5B387B-8FEC-4427-892B-C1165CBE9551}" type="pres">
      <dgm:prSet presAssocID="{ABAC13CE-DAD0-4A5C-BED9-62475B2F55B7}" presName="linNode" presStyleCnt="0"/>
      <dgm:spPr/>
    </dgm:pt>
    <dgm:pt modelId="{6990FC68-50F6-4157-8BFD-10CC77C99A25}" type="pres">
      <dgm:prSet presAssocID="{ABAC13CE-DAD0-4A5C-BED9-62475B2F55B7}" presName="parentText" presStyleLbl="node1" presStyleIdx="0" presStyleCnt="3" custLinFactNeighborX="-100000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B4B8C-535D-47EB-B23A-2BEB0BF516F0}" type="pres">
      <dgm:prSet presAssocID="{ABAC13CE-DAD0-4A5C-BED9-62475B2F55B7}" presName="descendantText" presStyleLbl="alignAccFollowNode1" presStyleIdx="0" presStyleCnt="3" custLinFactNeighborX="-990" custLinFactNeighborY="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1AC12-7A49-4B95-8ACB-F10FEE583DEB}" type="pres">
      <dgm:prSet presAssocID="{E1DFB914-0B85-47B2-A159-467CED289648}" presName="sp" presStyleCnt="0"/>
      <dgm:spPr/>
    </dgm:pt>
    <dgm:pt modelId="{21740152-7D4B-4712-97E1-F5502C214134}" type="pres">
      <dgm:prSet presAssocID="{AF68F71D-73E7-4652-9342-DEEF649ED594}" presName="linNode" presStyleCnt="0"/>
      <dgm:spPr/>
    </dgm:pt>
    <dgm:pt modelId="{A9A13D3A-D0E1-4C0D-ADE7-92ABA8DC08BC}" type="pres">
      <dgm:prSet presAssocID="{AF68F71D-73E7-4652-9342-DEEF649ED594}" presName="parentText" presStyleLbl="node1" presStyleIdx="1" presStyleCnt="3" custLinFactNeighborY="-1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1F762-6F91-4DA6-9B1D-A4D24DF9996C}" type="pres">
      <dgm:prSet presAssocID="{AF68F71D-73E7-4652-9342-DEEF649ED594}" presName="descendantText" presStyleLbl="alignAccFollowNode1" presStyleIdx="1" presStyleCnt="3" custLinFactNeighborY="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58F1D-CD76-4029-B2CF-2C0013B60C20}" type="pres">
      <dgm:prSet presAssocID="{45923658-0B42-42A7-867D-4109610A596A}" presName="sp" presStyleCnt="0"/>
      <dgm:spPr/>
    </dgm:pt>
    <dgm:pt modelId="{A7F8942B-8097-413E-83B0-B267EDEC2E67}" type="pres">
      <dgm:prSet presAssocID="{523659E9-6B21-45D0-9BD8-413B264B6623}" presName="linNode" presStyleCnt="0"/>
      <dgm:spPr/>
    </dgm:pt>
    <dgm:pt modelId="{655B4696-6155-4156-B4C0-EBE65FE14091}" type="pres">
      <dgm:prSet presAssocID="{523659E9-6B21-45D0-9BD8-413B264B662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0F41B-C417-4728-941B-B0111048C4C8}" type="pres">
      <dgm:prSet presAssocID="{523659E9-6B21-45D0-9BD8-413B264B662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587C73-5F85-4CFD-83EC-4A187D914889}" type="presOf" srcId="{AF68F71D-73E7-4652-9342-DEEF649ED594}" destId="{A9A13D3A-D0E1-4C0D-ADE7-92ABA8DC08BC}" srcOrd="0" destOrd="0" presId="urn:microsoft.com/office/officeart/2005/8/layout/vList5"/>
    <dgm:cxn modelId="{3ECB4181-D4E0-448D-B843-22769C79ED13}" srcId="{DD5F53F7-68EA-4C91-BB39-36DD8CCE9F6C}" destId="{AF68F71D-73E7-4652-9342-DEEF649ED594}" srcOrd="1" destOrd="0" parTransId="{1543861B-369C-4757-9024-EDC6D266ACB5}" sibTransId="{45923658-0B42-42A7-867D-4109610A596A}"/>
    <dgm:cxn modelId="{83CFE1A8-3C5E-4DD0-B212-87A1241EAB00}" srcId="{DD5F53F7-68EA-4C91-BB39-36DD8CCE9F6C}" destId="{523659E9-6B21-45D0-9BD8-413B264B6623}" srcOrd="2" destOrd="0" parTransId="{7D19CB78-5A6B-4969-A376-B9FE099BD553}" sibTransId="{BFC50920-DD35-43DE-8AAF-259BF35D36DB}"/>
    <dgm:cxn modelId="{A76BD9EE-EF9D-401F-B9BA-F8FADC85782C}" type="presOf" srcId="{8DB53465-1364-4D67-8C54-8FC5B1EB6878}" destId="{F8A1F762-6F91-4DA6-9B1D-A4D24DF9996C}" srcOrd="0" destOrd="0" presId="urn:microsoft.com/office/officeart/2005/8/layout/vList5"/>
    <dgm:cxn modelId="{D74F8157-1494-4DB1-B5CF-FB7822424B4D}" type="presOf" srcId="{D3E57851-533B-4A11-886E-8622AC318C8A}" destId="{1F90F41B-C417-4728-941B-B0111048C4C8}" srcOrd="0" destOrd="0" presId="urn:microsoft.com/office/officeart/2005/8/layout/vList5"/>
    <dgm:cxn modelId="{0A7349B2-D79E-435B-8E87-BBF09DA4F7FC}" srcId="{ABAC13CE-DAD0-4A5C-BED9-62475B2F55B7}" destId="{71477B86-AE18-4EFC-8375-4BDA7FC192F6}" srcOrd="0" destOrd="0" parTransId="{2F545575-899D-4E67-8AF0-3824D03D490F}" sibTransId="{75F3E381-895D-4E7E-936C-0B068653C4C1}"/>
    <dgm:cxn modelId="{B1254817-F850-4D90-BBD8-3437E901789E}" srcId="{AF68F71D-73E7-4652-9342-DEEF649ED594}" destId="{8DB53465-1364-4D67-8C54-8FC5B1EB6878}" srcOrd="0" destOrd="0" parTransId="{5FAF9AE0-3184-41E8-A724-FEA38DF8740C}" sibTransId="{59FA7DFE-DED7-409D-AEEE-CE4ABBEF2F82}"/>
    <dgm:cxn modelId="{B61E4806-0C71-49FA-B17E-10E4FC517D55}" srcId="{DD5F53F7-68EA-4C91-BB39-36DD8CCE9F6C}" destId="{ABAC13CE-DAD0-4A5C-BED9-62475B2F55B7}" srcOrd="0" destOrd="0" parTransId="{9BFD92AE-DACB-49CC-B06C-D11843661E15}" sibTransId="{E1DFB914-0B85-47B2-A159-467CED289648}"/>
    <dgm:cxn modelId="{8E13EC11-6C34-4EC7-9768-3E91D040E6E2}" type="presOf" srcId="{DD5F53F7-68EA-4C91-BB39-36DD8CCE9F6C}" destId="{7B1466B9-75EE-41EA-8AF2-FB02F3727347}" srcOrd="0" destOrd="0" presId="urn:microsoft.com/office/officeart/2005/8/layout/vList5"/>
    <dgm:cxn modelId="{EE6285B1-ABDC-475E-94A1-611303F5A155}" type="presOf" srcId="{71477B86-AE18-4EFC-8375-4BDA7FC192F6}" destId="{621B4B8C-535D-47EB-B23A-2BEB0BF516F0}" srcOrd="0" destOrd="0" presId="urn:microsoft.com/office/officeart/2005/8/layout/vList5"/>
    <dgm:cxn modelId="{AF0E59B4-359C-4BF3-B231-885A72AACF6C}" type="presOf" srcId="{ABAC13CE-DAD0-4A5C-BED9-62475B2F55B7}" destId="{6990FC68-50F6-4157-8BFD-10CC77C99A25}" srcOrd="0" destOrd="0" presId="urn:microsoft.com/office/officeart/2005/8/layout/vList5"/>
    <dgm:cxn modelId="{71A40374-8158-4E12-A136-CDD7C3C170FE}" type="presOf" srcId="{523659E9-6B21-45D0-9BD8-413B264B6623}" destId="{655B4696-6155-4156-B4C0-EBE65FE14091}" srcOrd="0" destOrd="0" presId="urn:microsoft.com/office/officeart/2005/8/layout/vList5"/>
    <dgm:cxn modelId="{AF438669-CD35-4973-833D-0F0B714821BE}" srcId="{523659E9-6B21-45D0-9BD8-413B264B6623}" destId="{D3E57851-533B-4A11-886E-8622AC318C8A}" srcOrd="0" destOrd="0" parTransId="{972953B1-A3A3-4BC8-BCB7-F09BC7E12FBB}" sibTransId="{59DD63FF-C0C9-4DD3-AEA4-83B62E6957B8}"/>
    <dgm:cxn modelId="{DC6B1B0A-297F-491C-985E-74862F37DC7F}" type="presParOf" srcId="{7B1466B9-75EE-41EA-8AF2-FB02F3727347}" destId="{545B387B-8FEC-4427-892B-C1165CBE9551}" srcOrd="0" destOrd="0" presId="urn:microsoft.com/office/officeart/2005/8/layout/vList5"/>
    <dgm:cxn modelId="{75E02047-60BA-4700-95AB-12028DAF6DFE}" type="presParOf" srcId="{545B387B-8FEC-4427-892B-C1165CBE9551}" destId="{6990FC68-50F6-4157-8BFD-10CC77C99A25}" srcOrd="0" destOrd="0" presId="urn:microsoft.com/office/officeart/2005/8/layout/vList5"/>
    <dgm:cxn modelId="{2F79A092-390A-4AAE-A1FA-128F94CEFF48}" type="presParOf" srcId="{545B387B-8FEC-4427-892B-C1165CBE9551}" destId="{621B4B8C-535D-47EB-B23A-2BEB0BF516F0}" srcOrd="1" destOrd="0" presId="urn:microsoft.com/office/officeart/2005/8/layout/vList5"/>
    <dgm:cxn modelId="{35D5D612-94B6-4D0B-8C6F-59A3DB63D183}" type="presParOf" srcId="{7B1466B9-75EE-41EA-8AF2-FB02F3727347}" destId="{3FF1AC12-7A49-4B95-8ACB-F10FEE583DEB}" srcOrd="1" destOrd="0" presId="urn:microsoft.com/office/officeart/2005/8/layout/vList5"/>
    <dgm:cxn modelId="{21BFE078-5B44-45E2-A07F-1CEA5E730B2C}" type="presParOf" srcId="{7B1466B9-75EE-41EA-8AF2-FB02F3727347}" destId="{21740152-7D4B-4712-97E1-F5502C214134}" srcOrd="2" destOrd="0" presId="urn:microsoft.com/office/officeart/2005/8/layout/vList5"/>
    <dgm:cxn modelId="{A1EF672A-6751-4797-B0D4-5FB061C94AFC}" type="presParOf" srcId="{21740152-7D4B-4712-97E1-F5502C214134}" destId="{A9A13D3A-D0E1-4C0D-ADE7-92ABA8DC08BC}" srcOrd="0" destOrd="0" presId="urn:microsoft.com/office/officeart/2005/8/layout/vList5"/>
    <dgm:cxn modelId="{7C68CA1F-2D98-4FC3-BC4E-2365BA18F61A}" type="presParOf" srcId="{21740152-7D4B-4712-97E1-F5502C214134}" destId="{F8A1F762-6F91-4DA6-9B1D-A4D24DF9996C}" srcOrd="1" destOrd="0" presId="urn:microsoft.com/office/officeart/2005/8/layout/vList5"/>
    <dgm:cxn modelId="{954E9533-0BBF-47A4-81FD-5F170F46A1DD}" type="presParOf" srcId="{7B1466B9-75EE-41EA-8AF2-FB02F3727347}" destId="{6E558F1D-CD76-4029-B2CF-2C0013B60C20}" srcOrd="3" destOrd="0" presId="urn:microsoft.com/office/officeart/2005/8/layout/vList5"/>
    <dgm:cxn modelId="{513D4DC0-765F-42AB-929C-A56866C7E826}" type="presParOf" srcId="{7B1466B9-75EE-41EA-8AF2-FB02F3727347}" destId="{A7F8942B-8097-413E-83B0-B267EDEC2E67}" srcOrd="4" destOrd="0" presId="urn:microsoft.com/office/officeart/2005/8/layout/vList5"/>
    <dgm:cxn modelId="{10F91FE4-28EE-4384-87D6-E839AE945FAB}" type="presParOf" srcId="{A7F8942B-8097-413E-83B0-B267EDEC2E67}" destId="{655B4696-6155-4156-B4C0-EBE65FE14091}" srcOrd="0" destOrd="0" presId="urn:microsoft.com/office/officeart/2005/8/layout/vList5"/>
    <dgm:cxn modelId="{77EE9FEE-1ACE-4E65-BF39-A1DC191F946D}" type="presParOf" srcId="{A7F8942B-8097-413E-83B0-B267EDEC2E67}" destId="{1F90F41B-C417-4728-941B-B0111048C4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B14828-884B-448B-92F3-7E4C98C6D7D7}" type="doc">
      <dgm:prSet loTypeId="urn:microsoft.com/office/officeart/2005/8/layout/cycle6" loCatId="cycle" qsTypeId="urn:microsoft.com/office/officeart/2005/8/quickstyle/3d2#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36A6DE-1191-4142-91B3-38462854A30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ОМВД России по району Богородское города Москвы</a:t>
          </a:r>
          <a:endParaRPr lang="ru-RU" sz="14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gm:t>
    </dgm:pt>
    <dgm:pt modelId="{040FE401-15D9-47C8-83E5-950C30FEA5E8}" type="parTrans" cxnId="{8831B70F-F46F-4BDF-99C3-31237BD85BFC}">
      <dgm:prSet/>
      <dgm:spPr/>
      <dgm:t>
        <a:bodyPr/>
        <a:lstStyle/>
        <a:p>
          <a:endParaRPr lang="ru-RU" sz="2000"/>
        </a:p>
      </dgm:t>
    </dgm:pt>
    <dgm:pt modelId="{E0E53418-D330-4725-98C0-34FBF477CB53}" type="sibTrans" cxnId="{8831B70F-F46F-4BDF-99C3-31237BD85BFC}">
      <dgm:prSet/>
      <dgm:spPr/>
      <dgm:t>
        <a:bodyPr/>
        <a:lstStyle/>
        <a:p>
          <a:endParaRPr lang="ru-RU" sz="2000"/>
        </a:p>
      </dgm:t>
    </dgm:pt>
    <dgm:pt modelId="{2CCAB7F0-32E8-467B-A6D4-38881487B53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Территориальный отдел по вопросам опеки и попечительства № 4</a:t>
          </a:r>
          <a:endParaRPr lang="ru-RU" sz="14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gm:t>
    </dgm:pt>
    <dgm:pt modelId="{80DAD80E-71A8-4A72-A388-760006D9FA19}" type="parTrans" cxnId="{94324FBD-4E13-4A86-92AC-483ED834B70B}">
      <dgm:prSet/>
      <dgm:spPr/>
      <dgm:t>
        <a:bodyPr/>
        <a:lstStyle/>
        <a:p>
          <a:endParaRPr lang="ru-RU" sz="2000"/>
        </a:p>
      </dgm:t>
    </dgm:pt>
    <dgm:pt modelId="{9F32CDBE-1800-479B-9C92-FCF3A72FC779}" type="sibTrans" cxnId="{94324FBD-4E13-4A86-92AC-483ED834B70B}">
      <dgm:prSet/>
      <dgm:spPr/>
      <dgm:t>
        <a:bodyPr/>
        <a:lstStyle/>
        <a:p>
          <a:endParaRPr lang="ru-RU" sz="2000"/>
        </a:p>
      </dgm:t>
    </dgm:pt>
    <dgm:pt modelId="{E70981A0-6193-4798-BFBB-44340E3C09EA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 </a:t>
          </a:r>
          <a:r>
            <a:rPr lang="ru-RU" sz="14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ГБУЗ «ДГП № 28 ДЗМ»</a:t>
          </a:r>
          <a:endParaRPr lang="ru-RU" sz="14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gm:t>
    </dgm:pt>
    <dgm:pt modelId="{A9CB8786-7722-457F-B563-E86D4C0884E8}" type="parTrans" cxnId="{64E63D67-76D8-4E8F-9716-C5C00D8947F9}">
      <dgm:prSet/>
      <dgm:spPr/>
      <dgm:t>
        <a:bodyPr/>
        <a:lstStyle/>
        <a:p>
          <a:endParaRPr lang="ru-RU" sz="2000"/>
        </a:p>
      </dgm:t>
    </dgm:pt>
    <dgm:pt modelId="{BA8D7BAC-55FF-43E5-8519-04C85ED35B64}" type="sibTrans" cxnId="{64E63D67-76D8-4E8F-9716-C5C00D8947F9}">
      <dgm:prSet/>
      <dgm:spPr/>
      <dgm:t>
        <a:bodyPr/>
        <a:lstStyle/>
        <a:p>
          <a:endParaRPr lang="ru-RU" sz="2000"/>
        </a:p>
      </dgm:t>
    </dgm:pt>
    <dgm:pt modelId="{CEF1A50B-C37A-47AC-A930-18BB6A7F294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 Образовательные </a:t>
          </a:r>
          <a:r>
            <a:rPr lang="ru-RU" sz="1400" dirty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организации </a:t>
          </a:r>
          <a:r>
            <a:rPr lang="ru-RU" sz="14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района Богородское</a:t>
          </a:r>
          <a:endParaRPr lang="ru-RU" sz="14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gm:t>
    </dgm:pt>
    <dgm:pt modelId="{5973B2FD-30DD-4ECB-8E9C-87A92FF3FD8E}" type="parTrans" cxnId="{C2FF025E-F925-4C5E-81B2-80733E2265C9}">
      <dgm:prSet/>
      <dgm:spPr/>
      <dgm:t>
        <a:bodyPr/>
        <a:lstStyle/>
        <a:p>
          <a:endParaRPr lang="ru-RU" sz="2000"/>
        </a:p>
      </dgm:t>
    </dgm:pt>
    <dgm:pt modelId="{FAC37C27-E75C-40CD-9660-68FB76ADBF16}" type="sibTrans" cxnId="{C2FF025E-F925-4C5E-81B2-80733E2265C9}">
      <dgm:prSet/>
      <dgm:spPr/>
      <dgm:t>
        <a:bodyPr/>
        <a:lstStyle/>
        <a:p>
          <a:endParaRPr lang="ru-RU" sz="2000"/>
        </a:p>
      </dgm:t>
    </dgm:pt>
    <dgm:pt modelId="{4331D4E1-D8BF-4418-B214-4D5DC442F16E}">
      <dgm:prSet phldrT="[Текст]"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ГБУ г. Москвы «Мой семейный центр «Ориентир»</a:t>
          </a:r>
        </a:p>
      </dgm:t>
    </dgm:pt>
    <dgm:pt modelId="{9B2204D6-7FD2-4BD7-9E7E-11262C2AC56E}" type="parTrans" cxnId="{71E1F947-BE44-4D9B-8154-8E2554EA161A}">
      <dgm:prSet/>
      <dgm:spPr/>
      <dgm:t>
        <a:bodyPr/>
        <a:lstStyle/>
        <a:p>
          <a:endParaRPr lang="ru-RU" sz="2000"/>
        </a:p>
      </dgm:t>
    </dgm:pt>
    <dgm:pt modelId="{EF4304C5-96D3-4FB5-BEB0-A12CA78C65E4}" type="sibTrans" cxnId="{71E1F947-BE44-4D9B-8154-8E2554EA161A}">
      <dgm:prSet/>
      <dgm:spPr/>
      <dgm:t>
        <a:bodyPr/>
        <a:lstStyle/>
        <a:p>
          <a:endParaRPr lang="ru-RU" sz="2000"/>
        </a:p>
      </dgm:t>
    </dgm:pt>
    <dgm:pt modelId="{394E2058-8394-4917-A66A-E2A4654E1847}" type="pres">
      <dgm:prSet presAssocID="{16B14828-884B-448B-92F3-7E4C98C6D7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9ACB28-C610-4657-8CC6-2D9DD0AE6349}" type="pres">
      <dgm:prSet presAssocID="{6836A6DE-1191-4142-91B3-38462854A30B}" presName="node" presStyleLbl="node1" presStyleIdx="0" presStyleCnt="5" custScaleX="134150" custScaleY="113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F3E83-9B55-43F9-BD14-AA4BE4F853FB}" type="pres">
      <dgm:prSet presAssocID="{6836A6DE-1191-4142-91B3-38462854A30B}" presName="spNode" presStyleCnt="0"/>
      <dgm:spPr/>
    </dgm:pt>
    <dgm:pt modelId="{F08ADBCC-473D-4D58-B621-75E21446DA96}" type="pres">
      <dgm:prSet presAssocID="{E0E53418-D330-4725-98C0-34FBF477CB5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F704A844-6518-4E4E-A395-E6AAC17D9F34}" type="pres">
      <dgm:prSet presAssocID="{2CCAB7F0-32E8-467B-A6D4-38881487B538}" presName="node" presStyleLbl="node1" presStyleIdx="1" presStyleCnt="5" custScaleX="134150" custScaleY="113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00F10-880D-4DFC-A685-4695F155E93A}" type="pres">
      <dgm:prSet presAssocID="{2CCAB7F0-32E8-467B-A6D4-38881487B538}" presName="spNode" presStyleCnt="0"/>
      <dgm:spPr/>
    </dgm:pt>
    <dgm:pt modelId="{74475A67-9C6E-454E-B447-E1A600ED5377}" type="pres">
      <dgm:prSet presAssocID="{9F32CDBE-1800-479B-9C92-FCF3A72FC77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DF8FD85-332F-43E8-A1D0-970969181176}" type="pres">
      <dgm:prSet presAssocID="{E70981A0-6193-4798-BFBB-44340E3C09EA}" presName="node" presStyleLbl="node1" presStyleIdx="2" presStyleCnt="5" custScaleX="134150" custScaleY="113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5C4AF-B8EB-4197-81A6-9EA1F3A3402A}" type="pres">
      <dgm:prSet presAssocID="{E70981A0-6193-4798-BFBB-44340E3C09EA}" presName="spNode" presStyleCnt="0"/>
      <dgm:spPr/>
    </dgm:pt>
    <dgm:pt modelId="{8E283585-FAE5-428E-9246-EE5625E00CC9}" type="pres">
      <dgm:prSet presAssocID="{BA8D7BAC-55FF-43E5-8519-04C85ED35B6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5B0C52C-4A9B-47DD-9BE0-919E82457F6C}" type="pres">
      <dgm:prSet presAssocID="{CEF1A50B-C37A-47AC-A930-18BB6A7F2949}" presName="node" presStyleLbl="node1" presStyleIdx="3" presStyleCnt="5" custScaleX="134150" custScaleY="113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2110A-67DF-496C-8A8E-AF6183687756}" type="pres">
      <dgm:prSet presAssocID="{CEF1A50B-C37A-47AC-A930-18BB6A7F2949}" presName="spNode" presStyleCnt="0"/>
      <dgm:spPr/>
    </dgm:pt>
    <dgm:pt modelId="{1DBA23A2-B44E-41B4-A408-F2E6E8ADEDF6}" type="pres">
      <dgm:prSet presAssocID="{FAC37C27-E75C-40CD-9660-68FB76ADBF1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8853442-E264-4308-B73F-4DBBFCA810F7}" type="pres">
      <dgm:prSet presAssocID="{4331D4E1-D8BF-4418-B214-4D5DC442F16E}" presName="node" presStyleLbl="node1" presStyleIdx="4" presStyleCnt="5" custScaleX="134150" custScaleY="113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EC214-70FA-40A6-84A1-6DD182C97203}" type="pres">
      <dgm:prSet presAssocID="{4331D4E1-D8BF-4418-B214-4D5DC442F16E}" presName="spNode" presStyleCnt="0"/>
      <dgm:spPr/>
    </dgm:pt>
    <dgm:pt modelId="{9E3C9B07-3743-4AB7-80A9-079BD4E2A115}" type="pres">
      <dgm:prSet presAssocID="{EF4304C5-96D3-4FB5-BEB0-A12CA78C65E4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6A4DD5F-3033-4502-A21A-BD433CB5CFC8}" type="presOf" srcId="{9F32CDBE-1800-479B-9C92-FCF3A72FC779}" destId="{74475A67-9C6E-454E-B447-E1A600ED5377}" srcOrd="0" destOrd="0" presId="urn:microsoft.com/office/officeart/2005/8/layout/cycle6"/>
    <dgm:cxn modelId="{8831B70F-F46F-4BDF-99C3-31237BD85BFC}" srcId="{16B14828-884B-448B-92F3-7E4C98C6D7D7}" destId="{6836A6DE-1191-4142-91B3-38462854A30B}" srcOrd="0" destOrd="0" parTransId="{040FE401-15D9-47C8-83E5-950C30FEA5E8}" sibTransId="{E0E53418-D330-4725-98C0-34FBF477CB53}"/>
    <dgm:cxn modelId="{09527D32-31E3-4B7F-A7DC-94F75F159C9F}" type="presOf" srcId="{EF4304C5-96D3-4FB5-BEB0-A12CA78C65E4}" destId="{9E3C9B07-3743-4AB7-80A9-079BD4E2A115}" srcOrd="0" destOrd="0" presId="urn:microsoft.com/office/officeart/2005/8/layout/cycle6"/>
    <dgm:cxn modelId="{64E63D67-76D8-4E8F-9716-C5C00D8947F9}" srcId="{16B14828-884B-448B-92F3-7E4C98C6D7D7}" destId="{E70981A0-6193-4798-BFBB-44340E3C09EA}" srcOrd="2" destOrd="0" parTransId="{A9CB8786-7722-457F-B563-E86D4C0884E8}" sibTransId="{BA8D7BAC-55FF-43E5-8519-04C85ED35B64}"/>
    <dgm:cxn modelId="{18A356CA-B998-4DF5-A1CD-7948FDAD9512}" type="presOf" srcId="{E70981A0-6193-4798-BFBB-44340E3C09EA}" destId="{5DF8FD85-332F-43E8-A1D0-970969181176}" srcOrd="0" destOrd="0" presId="urn:microsoft.com/office/officeart/2005/8/layout/cycle6"/>
    <dgm:cxn modelId="{6F9BA334-8B85-4E89-AB9B-6085A3689083}" type="presOf" srcId="{CEF1A50B-C37A-47AC-A930-18BB6A7F2949}" destId="{D5B0C52C-4A9B-47DD-9BE0-919E82457F6C}" srcOrd="0" destOrd="0" presId="urn:microsoft.com/office/officeart/2005/8/layout/cycle6"/>
    <dgm:cxn modelId="{3D86879A-1575-4360-8BB6-22A12625A08E}" type="presOf" srcId="{E0E53418-D330-4725-98C0-34FBF477CB53}" destId="{F08ADBCC-473D-4D58-B621-75E21446DA96}" srcOrd="0" destOrd="0" presId="urn:microsoft.com/office/officeart/2005/8/layout/cycle6"/>
    <dgm:cxn modelId="{431DB625-4C00-476F-A6B7-7061E2C74FD3}" type="presOf" srcId="{6836A6DE-1191-4142-91B3-38462854A30B}" destId="{AC9ACB28-C610-4657-8CC6-2D9DD0AE6349}" srcOrd="0" destOrd="0" presId="urn:microsoft.com/office/officeart/2005/8/layout/cycle6"/>
    <dgm:cxn modelId="{04652D5B-F37A-4FB1-9FD9-EB185E78CA6C}" type="presOf" srcId="{BA8D7BAC-55FF-43E5-8519-04C85ED35B64}" destId="{8E283585-FAE5-428E-9246-EE5625E00CC9}" srcOrd="0" destOrd="0" presId="urn:microsoft.com/office/officeart/2005/8/layout/cycle6"/>
    <dgm:cxn modelId="{91FD6C33-241C-4FA4-B884-D8592CA02AAC}" type="presOf" srcId="{16B14828-884B-448B-92F3-7E4C98C6D7D7}" destId="{394E2058-8394-4917-A66A-E2A4654E1847}" srcOrd="0" destOrd="0" presId="urn:microsoft.com/office/officeart/2005/8/layout/cycle6"/>
    <dgm:cxn modelId="{C2FF025E-F925-4C5E-81B2-80733E2265C9}" srcId="{16B14828-884B-448B-92F3-7E4C98C6D7D7}" destId="{CEF1A50B-C37A-47AC-A930-18BB6A7F2949}" srcOrd="3" destOrd="0" parTransId="{5973B2FD-30DD-4ECB-8E9C-87A92FF3FD8E}" sibTransId="{FAC37C27-E75C-40CD-9660-68FB76ADBF16}"/>
    <dgm:cxn modelId="{42E40D3E-4B9B-461C-898A-F3F63B2DF10D}" type="presOf" srcId="{2CCAB7F0-32E8-467B-A6D4-38881487B538}" destId="{F704A844-6518-4E4E-A395-E6AAC17D9F34}" srcOrd="0" destOrd="0" presId="urn:microsoft.com/office/officeart/2005/8/layout/cycle6"/>
    <dgm:cxn modelId="{94324FBD-4E13-4A86-92AC-483ED834B70B}" srcId="{16B14828-884B-448B-92F3-7E4C98C6D7D7}" destId="{2CCAB7F0-32E8-467B-A6D4-38881487B538}" srcOrd="1" destOrd="0" parTransId="{80DAD80E-71A8-4A72-A388-760006D9FA19}" sibTransId="{9F32CDBE-1800-479B-9C92-FCF3A72FC779}"/>
    <dgm:cxn modelId="{61798752-E4F4-43E4-BE52-DAFA96ACD7D0}" type="presOf" srcId="{FAC37C27-E75C-40CD-9660-68FB76ADBF16}" destId="{1DBA23A2-B44E-41B4-A408-F2E6E8ADEDF6}" srcOrd="0" destOrd="0" presId="urn:microsoft.com/office/officeart/2005/8/layout/cycle6"/>
    <dgm:cxn modelId="{0D7588CF-DBFE-4350-8690-D3D6E7EAAE1F}" type="presOf" srcId="{4331D4E1-D8BF-4418-B214-4D5DC442F16E}" destId="{18853442-E264-4308-B73F-4DBBFCA810F7}" srcOrd="0" destOrd="0" presId="urn:microsoft.com/office/officeart/2005/8/layout/cycle6"/>
    <dgm:cxn modelId="{71E1F947-BE44-4D9B-8154-8E2554EA161A}" srcId="{16B14828-884B-448B-92F3-7E4C98C6D7D7}" destId="{4331D4E1-D8BF-4418-B214-4D5DC442F16E}" srcOrd="4" destOrd="0" parTransId="{9B2204D6-7FD2-4BD7-9E7E-11262C2AC56E}" sibTransId="{EF4304C5-96D3-4FB5-BEB0-A12CA78C65E4}"/>
    <dgm:cxn modelId="{F4B2B7CB-94A0-472D-BFFD-7409C4EFE69C}" type="presParOf" srcId="{394E2058-8394-4917-A66A-E2A4654E1847}" destId="{AC9ACB28-C610-4657-8CC6-2D9DD0AE6349}" srcOrd="0" destOrd="0" presId="urn:microsoft.com/office/officeart/2005/8/layout/cycle6"/>
    <dgm:cxn modelId="{B47FE757-F144-4F1B-A36A-000C30F03050}" type="presParOf" srcId="{394E2058-8394-4917-A66A-E2A4654E1847}" destId="{325F3E83-9B55-43F9-BD14-AA4BE4F853FB}" srcOrd="1" destOrd="0" presId="urn:microsoft.com/office/officeart/2005/8/layout/cycle6"/>
    <dgm:cxn modelId="{E613D3AC-7276-4D0C-BA92-BD5F81DDF949}" type="presParOf" srcId="{394E2058-8394-4917-A66A-E2A4654E1847}" destId="{F08ADBCC-473D-4D58-B621-75E21446DA96}" srcOrd="2" destOrd="0" presId="urn:microsoft.com/office/officeart/2005/8/layout/cycle6"/>
    <dgm:cxn modelId="{A7C57F43-07E7-4585-A83E-59ACF8725C74}" type="presParOf" srcId="{394E2058-8394-4917-A66A-E2A4654E1847}" destId="{F704A844-6518-4E4E-A395-E6AAC17D9F34}" srcOrd="3" destOrd="0" presId="urn:microsoft.com/office/officeart/2005/8/layout/cycle6"/>
    <dgm:cxn modelId="{4980ABCB-7F8C-44B8-99D4-79ABFC40D10F}" type="presParOf" srcId="{394E2058-8394-4917-A66A-E2A4654E1847}" destId="{51600F10-880D-4DFC-A685-4695F155E93A}" srcOrd="4" destOrd="0" presId="urn:microsoft.com/office/officeart/2005/8/layout/cycle6"/>
    <dgm:cxn modelId="{AFFDF812-CCC7-41F3-92D8-067C7EC64358}" type="presParOf" srcId="{394E2058-8394-4917-A66A-E2A4654E1847}" destId="{74475A67-9C6E-454E-B447-E1A600ED5377}" srcOrd="5" destOrd="0" presId="urn:microsoft.com/office/officeart/2005/8/layout/cycle6"/>
    <dgm:cxn modelId="{C761822D-11CF-471D-B4F5-610E2F3CC80F}" type="presParOf" srcId="{394E2058-8394-4917-A66A-E2A4654E1847}" destId="{5DF8FD85-332F-43E8-A1D0-970969181176}" srcOrd="6" destOrd="0" presId="urn:microsoft.com/office/officeart/2005/8/layout/cycle6"/>
    <dgm:cxn modelId="{5C7A11F0-616C-4735-82DD-B2F8D1614637}" type="presParOf" srcId="{394E2058-8394-4917-A66A-E2A4654E1847}" destId="{93D5C4AF-B8EB-4197-81A6-9EA1F3A3402A}" srcOrd="7" destOrd="0" presId="urn:microsoft.com/office/officeart/2005/8/layout/cycle6"/>
    <dgm:cxn modelId="{F96595FE-E8DC-445E-9199-D0EED9DCEA39}" type="presParOf" srcId="{394E2058-8394-4917-A66A-E2A4654E1847}" destId="{8E283585-FAE5-428E-9246-EE5625E00CC9}" srcOrd="8" destOrd="0" presId="urn:microsoft.com/office/officeart/2005/8/layout/cycle6"/>
    <dgm:cxn modelId="{9C081A01-7748-4041-B901-01C9440412D5}" type="presParOf" srcId="{394E2058-8394-4917-A66A-E2A4654E1847}" destId="{D5B0C52C-4A9B-47DD-9BE0-919E82457F6C}" srcOrd="9" destOrd="0" presId="urn:microsoft.com/office/officeart/2005/8/layout/cycle6"/>
    <dgm:cxn modelId="{F47A0D17-C992-4311-BD00-CD93304EAD9A}" type="presParOf" srcId="{394E2058-8394-4917-A66A-E2A4654E1847}" destId="{7852110A-67DF-496C-8A8E-AF6183687756}" srcOrd="10" destOrd="0" presId="urn:microsoft.com/office/officeart/2005/8/layout/cycle6"/>
    <dgm:cxn modelId="{F93DE30D-B857-44EA-97D2-DB50DE6D752A}" type="presParOf" srcId="{394E2058-8394-4917-A66A-E2A4654E1847}" destId="{1DBA23A2-B44E-41B4-A408-F2E6E8ADEDF6}" srcOrd="11" destOrd="0" presId="urn:microsoft.com/office/officeart/2005/8/layout/cycle6"/>
    <dgm:cxn modelId="{793E3AC5-9193-4133-B650-18CD26270644}" type="presParOf" srcId="{394E2058-8394-4917-A66A-E2A4654E1847}" destId="{18853442-E264-4308-B73F-4DBBFCA810F7}" srcOrd="12" destOrd="0" presId="urn:microsoft.com/office/officeart/2005/8/layout/cycle6"/>
    <dgm:cxn modelId="{4D6A613E-1C5A-4F1F-A7DE-B0B74DA79CB3}" type="presParOf" srcId="{394E2058-8394-4917-A66A-E2A4654E1847}" destId="{C56EC214-70FA-40A6-84A1-6DD182C97203}" srcOrd="13" destOrd="0" presId="urn:microsoft.com/office/officeart/2005/8/layout/cycle6"/>
    <dgm:cxn modelId="{7803E1E6-AA3B-4715-980B-6F4868839230}" type="presParOf" srcId="{394E2058-8394-4917-A66A-E2A4654E1847}" destId="{9E3C9B07-3743-4AB7-80A9-079BD4E2A11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45D34C-56A7-484C-B018-65E8909BD44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DAA39AB2-CB30-447A-A9AE-AE4DA28F57A9}">
      <dgm:prSet phldrT="[Текст]" custT="1"/>
      <dgm:spPr/>
      <dgm:t>
        <a:bodyPr/>
        <a:lstStyle/>
        <a:p>
          <a:pPr algn="ctr"/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Проведено </a:t>
          </a:r>
          <a:r>
            <a:rPr lang="ru-RU" sz="1200" b="1" i="0" u="none" strike="noStrike" kern="1200" baseline="0" dirty="0" smtClean="0">
              <a:latin typeface="Constantia" pitchFamily="18" charset="0"/>
              <a:ea typeface="+mn-ea"/>
              <a:cs typeface="+mn-cs"/>
            </a:rPr>
            <a:t>24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 </a:t>
          </a: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заседания, из них: </a:t>
          </a:r>
        </a:p>
        <a:p>
          <a:pPr algn="ctr"/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- 4 расширенных, с участием всех служб системы профилактики</a:t>
          </a:r>
        </a:p>
        <a:p>
          <a:pPr algn="ctr"/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- 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12 </a:t>
          </a: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- с участием представителя прокуратуры – старшего помощника межрайонной Преображенской прокуратуры г. Москвы                      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А.А. </a:t>
          </a:r>
          <a:r>
            <a:rPr lang="ru-RU" sz="1200" b="0" i="0" u="none" strike="noStrike" kern="1200" baseline="0" dirty="0" err="1" smtClean="0">
              <a:latin typeface="Constantia" pitchFamily="18" charset="0"/>
              <a:ea typeface="+mn-ea"/>
              <a:cs typeface="+mn-cs"/>
            </a:rPr>
            <a:t>Новоселовой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; помощника межрайонной Преображенской прокуратуры г. Москвы </a:t>
          </a:r>
          <a:r>
            <a:rPr lang="ru-RU" sz="1200" b="0" i="0" u="none" strike="noStrike" kern="1200" baseline="0" dirty="0" err="1" smtClean="0">
              <a:latin typeface="Constantia" pitchFamily="18" charset="0"/>
              <a:ea typeface="+mn-ea"/>
              <a:cs typeface="+mn-cs"/>
            </a:rPr>
            <a:t>Н.Д.Борисова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; помощника межрайонной Преображенской прокуратуры г. Москвы </a:t>
          </a:r>
        </a:p>
        <a:p>
          <a:pPr algn="ctr"/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И.М. Манухина. </a:t>
          </a:r>
          <a:endParaRPr lang="ru-RU" sz="1200" b="0" i="0" u="none" strike="noStrike" kern="1200" baseline="0" dirty="0">
            <a:latin typeface="Constantia" pitchFamily="18" charset="0"/>
            <a:ea typeface="+mn-ea"/>
            <a:cs typeface="+mn-cs"/>
          </a:endParaRPr>
        </a:p>
      </dgm:t>
    </dgm:pt>
    <dgm:pt modelId="{30AC3169-74C4-4E12-82EE-CF9B36ADA778}" type="parTrans" cxnId="{CB99D30A-D355-4AA2-9C77-0411F3C9D359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</a:endParaRPr>
        </a:p>
      </dgm:t>
    </dgm:pt>
    <dgm:pt modelId="{46CAEA66-3A5C-4E85-BBC4-700818A2A6D1}" type="sibTrans" cxnId="{CB99D30A-D355-4AA2-9C77-0411F3C9D359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</a:endParaRPr>
        </a:p>
      </dgm:t>
    </dgm:pt>
    <dgm:pt modelId="{92B54B16-E216-43C4-9FA6-0BFF6C15845B}">
      <dgm:prSet phldrT="[Текст]" custT="1"/>
      <dgm:spPr/>
      <dgm:t>
        <a:bodyPr/>
        <a:lstStyle/>
        <a:p>
          <a:pPr algn="ctr" rtl="0">
            <a:defRPr lang="ru-RU" sz="1200" b="1" i="0" u="none" strike="noStrike" kern="1200" baseline="0" dirty="0">
              <a:solidFill>
                <a:srgbClr val="1F497D">
                  <a:lumMod val="75000"/>
                </a:srgbClr>
              </a:solidFill>
              <a:latin typeface="Constantia" pitchFamily="18" charset="0"/>
              <a:ea typeface="+mn-ea"/>
              <a:cs typeface="+mn-cs"/>
            </a:defRPr>
          </a:pPr>
          <a:r>
            <a:rPr lang="ru-RU" sz="1200" b="0" i="0" u="none" strike="noStrike" kern="1200" baseline="0" dirty="0">
              <a:solidFill>
                <a:schemeClr val="bg1"/>
              </a:solidFill>
              <a:latin typeface="Constantia" pitchFamily="18" charset="0"/>
              <a:ea typeface="+mn-ea"/>
              <a:cs typeface="+mn-cs"/>
            </a:rPr>
            <a:t>Вынесено </a:t>
          </a:r>
          <a:r>
            <a:rPr lang="ru-RU" sz="1200" b="1" i="0" u="none" strike="noStrike" kern="1200" baseline="0" dirty="0" smtClean="0">
              <a:solidFill>
                <a:schemeClr val="bg1"/>
              </a:solidFill>
              <a:latin typeface="Constantia" pitchFamily="18" charset="0"/>
              <a:ea typeface="+mn-ea"/>
              <a:cs typeface="+mn-cs"/>
            </a:rPr>
            <a:t>312</a:t>
          </a:r>
          <a:endParaRPr lang="ru-RU" sz="1200" b="1" i="0" u="none" strike="noStrike" kern="1200" baseline="0" dirty="0">
            <a:solidFill>
              <a:schemeClr val="bg1"/>
            </a:solidFill>
            <a:latin typeface="Constantia" pitchFamily="18" charset="0"/>
            <a:ea typeface="+mn-ea"/>
            <a:cs typeface="+mn-cs"/>
          </a:endParaRPr>
        </a:p>
        <a:p>
          <a:pPr algn="ctr" rtl="0">
            <a:defRPr lang="ru-RU" sz="1200" b="1" i="0" u="none" strike="noStrike" kern="1200" baseline="0" dirty="0">
              <a:solidFill>
                <a:srgbClr val="1F497D">
                  <a:lumMod val="75000"/>
                </a:srgbClr>
              </a:solidFill>
              <a:latin typeface="Constantia" pitchFamily="18" charset="0"/>
              <a:ea typeface="+mn-ea"/>
              <a:cs typeface="+mn-cs"/>
            </a:defRPr>
          </a:pPr>
          <a:r>
            <a:rPr lang="ru-RU" sz="1200" b="0" i="0" u="none" strike="noStrike" kern="1200" baseline="0" dirty="0">
              <a:solidFill>
                <a:schemeClr val="bg1"/>
              </a:solidFill>
              <a:latin typeface="Constantia" pitchFamily="18" charset="0"/>
              <a:ea typeface="+mn-ea"/>
              <a:cs typeface="+mn-cs"/>
            </a:rPr>
            <a:t>постановлений</a:t>
          </a:r>
        </a:p>
      </dgm:t>
    </dgm:pt>
    <dgm:pt modelId="{5EA2A2DF-3834-4A0C-9FAA-2ABCB6921733}" type="sibTrans" cxnId="{14C6E34E-C5D4-4B08-A741-13E5AE9E3CB3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</a:endParaRPr>
        </a:p>
      </dgm:t>
    </dgm:pt>
    <dgm:pt modelId="{54449714-C400-453A-BBE6-B44367E94521}" type="parTrans" cxnId="{14C6E34E-C5D4-4B08-A741-13E5AE9E3CB3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</a:endParaRPr>
        </a:p>
      </dgm:t>
    </dgm:pt>
    <dgm:pt modelId="{7D346429-A1FE-47CD-93A3-8750AACAAA31}" type="pres">
      <dgm:prSet presAssocID="{9345D34C-56A7-484C-B018-65E8909BD448}" presName="Name0" presStyleCnt="0">
        <dgm:presLayoutVars>
          <dgm:dir/>
          <dgm:resizeHandles val="exact"/>
        </dgm:presLayoutVars>
      </dgm:prSet>
      <dgm:spPr/>
    </dgm:pt>
    <dgm:pt modelId="{2F9E84FD-A609-4F3A-B7B5-775F7CB03C9F}" type="pres">
      <dgm:prSet presAssocID="{DAA39AB2-CB30-447A-A9AE-AE4DA28F57A9}" presName="node" presStyleLbl="node1" presStyleIdx="0" presStyleCnt="2" custScaleX="149428" custScaleY="100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C873F-D920-4E0C-8CBE-9F890B71B3B1}" type="pres">
      <dgm:prSet presAssocID="{46CAEA66-3A5C-4E85-BBC4-700818A2A6D1}" presName="sibTrans" presStyleLbl="sibTrans2D1" presStyleIdx="0" presStyleCnt="1"/>
      <dgm:spPr/>
      <dgm:t>
        <a:bodyPr/>
        <a:lstStyle/>
        <a:p>
          <a:endParaRPr lang="ru-RU"/>
        </a:p>
      </dgm:t>
    </dgm:pt>
    <dgm:pt modelId="{B75AB04C-9D32-4F53-A9BE-B20EF2E32A30}" type="pres">
      <dgm:prSet presAssocID="{46CAEA66-3A5C-4E85-BBC4-700818A2A6D1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E32D2A6-5141-4908-A10F-5FF187ECCA1B}" type="pres">
      <dgm:prSet presAssocID="{92B54B16-E216-43C4-9FA6-0BFF6C15845B}" presName="node" presStyleLbl="node1" presStyleIdx="1" presStyleCnt="2" custScaleX="49263" custScaleY="43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8113B1-7675-4C64-988E-C0D630CD0259}" type="presOf" srcId="{92B54B16-E216-43C4-9FA6-0BFF6C15845B}" destId="{0E32D2A6-5141-4908-A10F-5FF187ECCA1B}" srcOrd="0" destOrd="0" presId="urn:microsoft.com/office/officeart/2005/8/layout/process1"/>
    <dgm:cxn modelId="{14C6E34E-C5D4-4B08-A741-13E5AE9E3CB3}" srcId="{9345D34C-56A7-484C-B018-65E8909BD448}" destId="{92B54B16-E216-43C4-9FA6-0BFF6C15845B}" srcOrd="1" destOrd="0" parTransId="{54449714-C400-453A-BBE6-B44367E94521}" sibTransId="{5EA2A2DF-3834-4A0C-9FAA-2ABCB6921733}"/>
    <dgm:cxn modelId="{C85685DA-0A8E-42DE-B4F6-CA45F8DDDCAB}" type="presOf" srcId="{46CAEA66-3A5C-4E85-BBC4-700818A2A6D1}" destId="{D70C873F-D920-4E0C-8CBE-9F890B71B3B1}" srcOrd="0" destOrd="0" presId="urn:microsoft.com/office/officeart/2005/8/layout/process1"/>
    <dgm:cxn modelId="{E53A71F2-0D2F-4920-B30C-34168B9DF91B}" type="presOf" srcId="{9345D34C-56A7-484C-B018-65E8909BD448}" destId="{7D346429-A1FE-47CD-93A3-8750AACAAA31}" srcOrd="0" destOrd="0" presId="urn:microsoft.com/office/officeart/2005/8/layout/process1"/>
    <dgm:cxn modelId="{4E1755F6-8E72-48CB-99D0-8AB02454B60F}" type="presOf" srcId="{46CAEA66-3A5C-4E85-BBC4-700818A2A6D1}" destId="{B75AB04C-9D32-4F53-A9BE-B20EF2E32A30}" srcOrd="1" destOrd="0" presId="urn:microsoft.com/office/officeart/2005/8/layout/process1"/>
    <dgm:cxn modelId="{038575F0-BDF7-4746-A01C-64CE8229BA26}" type="presOf" srcId="{DAA39AB2-CB30-447A-A9AE-AE4DA28F57A9}" destId="{2F9E84FD-A609-4F3A-B7B5-775F7CB03C9F}" srcOrd="0" destOrd="0" presId="urn:microsoft.com/office/officeart/2005/8/layout/process1"/>
    <dgm:cxn modelId="{CB99D30A-D355-4AA2-9C77-0411F3C9D359}" srcId="{9345D34C-56A7-484C-B018-65E8909BD448}" destId="{DAA39AB2-CB30-447A-A9AE-AE4DA28F57A9}" srcOrd="0" destOrd="0" parTransId="{30AC3169-74C4-4E12-82EE-CF9B36ADA778}" sibTransId="{46CAEA66-3A5C-4E85-BBC4-700818A2A6D1}"/>
    <dgm:cxn modelId="{204B3ADE-A531-4DE9-873E-F5B5A7C94BE4}" type="presParOf" srcId="{7D346429-A1FE-47CD-93A3-8750AACAAA31}" destId="{2F9E84FD-A609-4F3A-B7B5-775F7CB03C9F}" srcOrd="0" destOrd="0" presId="urn:microsoft.com/office/officeart/2005/8/layout/process1"/>
    <dgm:cxn modelId="{E598FBE4-31F1-47B2-955C-A611CB3E44C6}" type="presParOf" srcId="{7D346429-A1FE-47CD-93A3-8750AACAAA31}" destId="{D70C873F-D920-4E0C-8CBE-9F890B71B3B1}" srcOrd="1" destOrd="0" presId="urn:microsoft.com/office/officeart/2005/8/layout/process1"/>
    <dgm:cxn modelId="{70859D3A-3C0E-4D7A-9A97-BDE0AEF2DBC5}" type="presParOf" srcId="{D70C873F-D920-4E0C-8CBE-9F890B71B3B1}" destId="{B75AB04C-9D32-4F53-A9BE-B20EF2E32A30}" srcOrd="0" destOrd="0" presId="urn:microsoft.com/office/officeart/2005/8/layout/process1"/>
    <dgm:cxn modelId="{00BC2D98-5341-4266-9C43-2E9DFD1841B1}" type="presParOf" srcId="{7D346429-A1FE-47CD-93A3-8750AACAAA31}" destId="{0E32D2A6-5141-4908-A10F-5FF187ECCA1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961075-F929-4AFB-B9F4-662D28A8E0BF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6ADCD4-2B50-4CAA-A524-7C689D32FF74}">
      <dgm:prSet custT="1"/>
      <dgm:spPr/>
      <dgm:t>
        <a:bodyPr/>
        <a:lstStyle/>
        <a:p>
          <a:r>
            <a:rPr lang="ru-RU" sz="1600" b="0" i="0" u="none" strike="noStrike" baseline="0" dirty="0">
              <a:latin typeface="Constantia" pitchFamily="18" charset="0"/>
              <a:ea typeface="+mn-ea"/>
              <a:cs typeface="+mn-cs"/>
            </a:rPr>
            <a:t>Профилактические мероприятия  (беседы) </a:t>
          </a:r>
          <a:r>
            <a:rPr lang="ru-RU" sz="1600" b="0" i="0" u="none" strike="noStrike" baseline="0" dirty="0" smtClean="0">
              <a:latin typeface="Constantia" pitchFamily="18" charset="0"/>
              <a:ea typeface="+mn-ea"/>
              <a:cs typeface="+mn-cs"/>
            </a:rPr>
            <a:t>в отношении лиц, находящихся на профилактическом учете</a:t>
          </a:r>
          <a:endParaRPr lang="ru-RU" sz="1600" b="0" i="0" u="none" strike="noStrike" baseline="0" dirty="0">
            <a:latin typeface="Constantia" pitchFamily="18" charset="0"/>
            <a:ea typeface="+mn-ea"/>
            <a:cs typeface="+mn-cs"/>
          </a:endParaRPr>
        </a:p>
      </dgm:t>
    </dgm:pt>
    <dgm:pt modelId="{1215A070-7D6B-49F4-82DF-F34A8AF22E81}" type="parTrans" cxnId="{1974758C-8A3F-4D13-A166-E9B7D3DE4F77}">
      <dgm:prSet/>
      <dgm:spPr/>
      <dgm:t>
        <a:bodyPr/>
        <a:lstStyle/>
        <a:p>
          <a:endParaRPr lang="ru-RU"/>
        </a:p>
      </dgm:t>
    </dgm:pt>
    <dgm:pt modelId="{028C9CFA-53DD-4B53-A587-95978161D9A8}" type="sibTrans" cxnId="{1974758C-8A3F-4D13-A166-E9B7D3DE4F77}">
      <dgm:prSet/>
      <dgm:spPr/>
      <dgm:t>
        <a:bodyPr/>
        <a:lstStyle/>
        <a:p>
          <a:endParaRPr lang="ru-RU"/>
        </a:p>
      </dgm:t>
    </dgm:pt>
    <dgm:pt modelId="{9302B51B-B073-489E-A36D-78C4CE74F3A5}">
      <dgm:prSet custT="1"/>
      <dgm:spPr/>
      <dgm:t>
        <a:bodyPr/>
        <a:lstStyle/>
        <a:p>
          <a:r>
            <a:rPr lang="ru-RU" sz="1200" b="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 </a:t>
          </a:r>
          <a:r>
            <a:rPr lang="ru-RU" sz="1200" b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82</a:t>
          </a:r>
          <a:r>
            <a:rPr lang="ru-RU" sz="1200" b="0" i="0" u="none" strike="noStrik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 </a:t>
          </a:r>
          <a:r>
            <a:rPr lang="ru-RU" sz="1200" b="0" i="0" u="none" strike="noStrike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профилактических мероприятия</a:t>
          </a:r>
          <a:endParaRPr lang="ru-RU" sz="1200" b="0" i="0" u="none" strike="noStrike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gm:t>
    </dgm:pt>
    <dgm:pt modelId="{A10C889E-9F91-4870-BE41-6C6ED3E6896E}" type="parTrans" cxnId="{23F02C51-89E9-4C90-8618-67A9F9AA1DAE}">
      <dgm:prSet/>
      <dgm:spPr/>
      <dgm:t>
        <a:bodyPr/>
        <a:lstStyle/>
        <a:p>
          <a:endParaRPr lang="ru-RU"/>
        </a:p>
      </dgm:t>
    </dgm:pt>
    <dgm:pt modelId="{6251E814-08BA-4A7A-8471-E8C00C34F174}" type="sibTrans" cxnId="{23F02C51-89E9-4C90-8618-67A9F9AA1DAE}">
      <dgm:prSet/>
      <dgm:spPr/>
      <dgm:t>
        <a:bodyPr/>
        <a:lstStyle/>
        <a:p>
          <a:endParaRPr lang="ru-RU"/>
        </a:p>
      </dgm:t>
    </dgm:pt>
    <dgm:pt modelId="{A5FC1F9E-4D98-4023-930F-5548ACA5C740}">
      <dgm:prSet custT="1"/>
      <dgm:spPr/>
      <dgm:t>
        <a:bodyPr/>
        <a:lstStyle/>
        <a:p>
          <a:r>
            <a:rPr lang="ru-RU" sz="1600" b="0" i="0" u="none" strike="noStrike" baseline="0" dirty="0">
              <a:latin typeface="Constantia" pitchFamily="18" charset="0"/>
              <a:ea typeface="+mn-ea"/>
              <a:cs typeface="+mn-cs"/>
            </a:rPr>
            <a:t>Проверки «резиновых квартир»</a:t>
          </a:r>
        </a:p>
      </dgm:t>
    </dgm:pt>
    <dgm:pt modelId="{D9C5C1A1-6896-47FF-B3D0-C228BA08AF80}" type="parTrans" cxnId="{8D053A57-CC6B-46B0-9BB9-6EEE736CA292}">
      <dgm:prSet/>
      <dgm:spPr/>
      <dgm:t>
        <a:bodyPr/>
        <a:lstStyle/>
        <a:p>
          <a:endParaRPr lang="ru-RU"/>
        </a:p>
      </dgm:t>
    </dgm:pt>
    <dgm:pt modelId="{80BA0454-213A-459F-A645-01029D3DF8E2}" type="sibTrans" cxnId="{8D053A57-CC6B-46B0-9BB9-6EEE736CA292}">
      <dgm:prSet/>
      <dgm:spPr/>
      <dgm:t>
        <a:bodyPr/>
        <a:lstStyle/>
        <a:p>
          <a:endParaRPr lang="ru-RU"/>
        </a:p>
      </dgm:t>
    </dgm:pt>
    <dgm:pt modelId="{3C6EE9B1-F977-4CE6-826F-B8F945CDCBE7}">
      <dgm:prSet custT="1"/>
      <dgm:spPr/>
      <dgm:t>
        <a:bodyPr/>
        <a:lstStyle/>
        <a:p>
          <a:pPr algn="l"/>
          <a:r>
            <a:rPr lang="ru-RU" sz="1200" b="0" i="0" u="none" strike="noStrik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в ОМВД России по району Богородское было передано </a:t>
          </a:r>
          <a:r>
            <a:rPr lang="ru-RU" sz="1200" b="0" i="0" u="none" strike="noStrike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30 </a:t>
          </a:r>
          <a:r>
            <a:rPr lang="ru-RU" sz="1200" b="0" i="0" u="none" strike="noStrik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материалов для проведения проверок нарушений законодательства собственниками жилых помещений. </a:t>
          </a:r>
        </a:p>
      </dgm:t>
    </dgm:pt>
    <dgm:pt modelId="{4BD2669E-F2AD-4334-BBCE-70623CC57351}" type="parTrans" cxnId="{4A935B93-4517-41F8-9757-2FEC4197E124}">
      <dgm:prSet/>
      <dgm:spPr/>
      <dgm:t>
        <a:bodyPr/>
        <a:lstStyle/>
        <a:p>
          <a:endParaRPr lang="ru-RU"/>
        </a:p>
      </dgm:t>
    </dgm:pt>
    <dgm:pt modelId="{F104B532-188C-4189-A858-9D07E589A6E0}" type="sibTrans" cxnId="{4A935B93-4517-41F8-9757-2FEC4197E124}">
      <dgm:prSet/>
      <dgm:spPr/>
      <dgm:t>
        <a:bodyPr/>
        <a:lstStyle/>
        <a:p>
          <a:endParaRPr lang="ru-RU"/>
        </a:p>
      </dgm:t>
    </dgm:pt>
    <dgm:pt modelId="{1AE8167F-0708-4C81-BE69-672393E17197}">
      <dgm:prSet custT="1"/>
      <dgm:spPr/>
      <dgm:t>
        <a:bodyPr/>
        <a:lstStyle/>
        <a:p>
          <a:pPr algn="l"/>
          <a:r>
            <a:rPr lang="ru-RU" sz="1200" b="0" i="0" u="none" strike="noStrike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Выявлено 14 фактов незаконного проживания мигрантов</a:t>
          </a:r>
          <a:endParaRPr lang="ru-RU" sz="1200" b="0" i="0" u="none" strike="noStrike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gm:t>
    </dgm:pt>
    <dgm:pt modelId="{3C69B4E6-B97A-4074-8BB0-1469AE9F2880}" type="parTrans" cxnId="{5FBE2DEC-F5A8-46FE-83DA-39E6AF428B20}">
      <dgm:prSet/>
      <dgm:spPr/>
      <dgm:t>
        <a:bodyPr/>
        <a:lstStyle/>
        <a:p>
          <a:endParaRPr lang="ru-RU"/>
        </a:p>
      </dgm:t>
    </dgm:pt>
    <dgm:pt modelId="{40C6AED0-A587-43DC-B794-2208F863EB14}" type="sibTrans" cxnId="{5FBE2DEC-F5A8-46FE-83DA-39E6AF428B20}">
      <dgm:prSet/>
      <dgm:spPr/>
      <dgm:t>
        <a:bodyPr/>
        <a:lstStyle/>
        <a:p>
          <a:endParaRPr lang="ru-RU"/>
        </a:p>
      </dgm:t>
    </dgm:pt>
    <dgm:pt modelId="{D5D1ADE2-B65B-4075-922A-C2570B2F38F5}">
      <dgm:prSet custT="1"/>
      <dgm:spPr/>
      <dgm:t>
        <a:bodyPr/>
        <a:lstStyle/>
        <a:p>
          <a:r>
            <a:rPr lang="ru-RU" sz="1600" b="0" i="0" u="none" strike="noStrike" baseline="0" dirty="0" smtClean="0">
              <a:latin typeface="Constantia" pitchFamily="18" charset="0"/>
              <a:ea typeface="+mn-ea"/>
              <a:cs typeface="+mn-cs"/>
            </a:rPr>
            <a:t>Участие в охране общественного порядка</a:t>
          </a:r>
          <a:endParaRPr lang="ru-RU" sz="1600" b="0" i="0" u="none" strike="noStrike" baseline="0" dirty="0">
            <a:latin typeface="Constantia" pitchFamily="18" charset="0"/>
            <a:ea typeface="+mn-ea"/>
            <a:cs typeface="+mn-cs"/>
          </a:endParaRPr>
        </a:p>
      </dgm:t>
    </dgm:pt>
    <dgm:pt modelId="{5489FCEC-498C-47D2-9731-92ADEC59E703}" type="parTrans" cxnId="{0D88011B-A9FE-484B-96F4-6BE200D615A4}">
      <dgm:prSet/>
      <dgm:spPr/>
      <dgm:t>
        <a:bodyPr/>
        <a:lstStyle/>
        <a:p>
          <a:endParaRPr lang="ru-RU"/>
        </a:p>
      </dgm:t>
    </dgm:pt>
    <dgm:pt modelId="{3E8018EF-6875-4A9F-85CD-FA82E258BFCA}" type="sibTrans" cxnId="{0D88011B-A9FE-484B-96F4-6BE200D615A4}">
      <dgm:prSet/>
      <dgm:spPr/>
      <dgm:t>
        <a:bodyPr/>
        <a:lstStyle/>
        <a:p>
          <a:endParaRPr lang="ru-RU"/>
        </a:p>
      </dgm:t>
    </dgm:pt>
    <dgm:pt modelId="{57067A11-3747-4C75-B7BB-20A9E1397EC4}">
      <dgm:prSet custT="1"/>
      <dgm:spPr/>
      <dgm:t>
        <a:bodyPr/>
        <a:lstStyle/>
        <a:p>
          <a:r>
            <a:rPr lang="ru-RU" sz="1200" b="0" i="0" u="none" strike="noStrike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приняли участие в 504 мероприятиях по охране общественного порядка </a:t>
          </a:r>
          <a:endParaRPr lang="ru-RU" sz="1200" b="0" i="0" u="none" strike="noStrike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gm:t>
    </dgm:pt>
    <dgm:pt modelId="{45DF46D6-78EF-4AFD-8B2B-64D0854819E4}" type="parTrans" cxnId="{EF0FAA82-0B32-4BFB-A112-00DA3D59917A}">
      <dgm:prSet/>
      <dgm:spPr/>
      <dgm:t>
        <a:bodyPr/>
        <a:lstStyle/>
        <a:p>
          <a:endParaRPr lang="ru-RU"/>
        </a:p>
      </dgm:t>
    </dgm:pt>
    <dgm:pt modelId="{C16040B7-2E33-406F-9F1D-11E7E10DDDD0}" type="sibTrans" cxnId="{EF0FAA82-0B32-4BFB-A112-00DA3D59917A}">
      <dgm:prSet/>
      <dgm:spPr/>
      <dgm:t>
        <a:bodyPr/>
        <a:lstStyle/>
        <a:p>
          <a:endParaRPr lang="ru-RU"/>
        </a:p>
      </dgm:t>
    </dgm:pt>
    <dgm:pt modelId="{A9F0C299-A708-44F5-B195-C790DC926DE4}">
      <dgm:prSet custT="1"/>
      <dgm:spPr/>
      <dgm:t>
        <a:bodyPr/>
        <a:lstStyle/>
        <a:p>
          <a:r>
            <a:rPr lang="ru-RU" sz="1200" b="0" i="0" u="none" strike="noStrike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627 выявленных объявлений о продаже наркотических средств</a:t>
          </a:r>
          <a:endParaRPr lang="ru-RU" sz="1200" b="0" i="0" u="none" strike="noStrike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gm:t>
    </dgm:pt>
    <dgm:pt modelId="{D12ADF66-6582-4060-830C-850FC0E203B0}" type="parTrans" cxnId="{721A4977-D68D-4318-84CC-F115E7F4647F}">
      <dgm:prSet/>
      <dgm:spPr/>
      <dgm:t>
        <a:bodyPr/>
        <a:lstStyle/>
        <a:p>
          <a:endParaRPr lang="ru-RU"/>
        </a:p>
      </dgm:t>
    </dgm:pt>
    <dgm:pt modelId="{DB6219BB-877D-43B1-A89A-B89F9B95C873}" type="sibTrans" cxnId="{721A4977-D68D-4318-84CC-F115E7F4647F}">
      <dgm:prSet/>
      <dgm:spPr/>
      <dgm:t>
        <a:bodyPr/>
        <a:lstStyle/>
        <a:p>
          <a:endParaRPr lang="ru-RU"/>
        </a:p>
      </dgm:t>
    </dgm:pt>
    <dgm:pt modelId="{2CD76CE8-2EE3-4A46-B47E-DE9AE53290DF}" type="pres">
      <dgm:prSet presAssocID="{B0961075-F929-4AFB-B9F4-662D28A8E0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73E702-5184-40A8-9790-9CF33CCC0388}" type="pres">
      <dgm:prSet presAssocID="{D5D1ADE2-B65B-4075-922A-C2570B2F38F5}" presName="linNode" presStyleCnt="0"/>
      <dgm:spPr/>
    </dgm:pt>
    <dgm:pt modelId="{3AE07D09-0CAC-423B-A2BD-05198CC687BC}" type="pres">
      <dgm:prSet presAssocID="{D5D1ADE2-B65B-4075-922A-C2570B2F38F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DD251-88F5-47CE-A163-5769E2D41FE6}" type="pres">
      <dgm:prSet presAssocID="{D5D1ADE2-B65B-4075-922A-C2570B2F38F5}" presName="descendantText" presStyleLbl="alignAccFollowNode1" presStyleIdx="0" presStyleCnt="3" custScaleY="111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A7203-16F5-4431-80CA-7D29DB1EE542}" type="pres">
      <dgm:prSet presAssocID="{3E8018EF-6875-4A9F-85CD-FA82E258BFCA}" presName="sp" presStyleCnt="0"/>
      <dgm:spPr/>
    </dgm:pt>
    <dgm:pt modelId="{B152136A-E18E-414E-BEF4-D324C4E629A4}" type="pres">
      <dgm:prSet presAssocID="{046ADCD4-2B50-4CAA-A524-7C689D32FF74}" presName="linNode" presStyleCnt="0"/>
      <dgm:spPr/>
    </dgm:pt>
    <dgm:pt modelId="{9B2DCBB7-736F-4707-ACCD-11C833D37837}" type="pres">
      <dgm:prSet presAssocID="{046ADCD4-2B50-4CAA-A524-7C689D32FF7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F851F-9392-44E9-8901-A7C8A172DD85}" type="pres">
      <dgm:prSet presAssocID="{046ADCD4-2B50-4CAA-A524-7C689D32FF74}" presName="descendantText" presStyleLbl="alignAccFollowNode1" presStyleIdx="1" presStyleCnt="3" custScaleY="116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31293-D8DB-4001-BA19-B32268043C8D}" type="pres">
      <dgm:prSet presAssocID="{028C9CFA-53DD-4B53-A587-95978161D9A8}" presName="sp" presStyleCnt="0"/>
      <dgm:spPr/>
    </dgm:pt>
    <dgm:pt modelId="{C9F40FFC-8DCD-4D54-BDB3-A45BA7068851}" type="pres">
      <dgm:prSet presAssocID="{A5FC1F9E-4D98-4023-930F-5548ACA5C740}" presName="linNode" presStyleCnt="0"/>
      <dgm:spPr/>
    </dgm:pt>
    <dgm:pt modelId="{B3C93558-2E8D-4D45-85D4-AEA1FF7D995F}" type="pres">
      <dgm:prSet presAssocID="{A5FC1F9E-4D98-4023-930F-5548ACA5C74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8BEDE-98A4-49E4-B3DE-C25F601C4B9C}" type="pres">
      <dgm:prSet presAssocID="{A5FC1F9E-4D98-4023-930F-5548ACA5C740}" presName="descendantText" presStyleLbl="alignAccFollowNode1" presStyleIdx="2" presStyleCnt="3" custScaleY="111861" custLinFactNeighborX="-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62E9A1-D3B3-479D-8D76-E8BF6D2DF888}" type="presOf" srcId="{3C6EE9B1-F977-4CE6-826F-B8F945CDCBE7}" destId="{6208BEDE-98A4-49E4-B3DE-C25F601C4B9C}" srcOrd="0" destOrd="0" presId="urn:microsoft.com/office/officeart/2005/8/layout/vList5"/>
    <dgm:cxn modelId="{EF0FAA82-0B32-4BFB-A112-00DA3D59917A}" srcId="{D5D1ADE2-B65B-4075-922A-C2570B2F38F5}" destId="{57067A11-3747-4C75-B7BB-20A9E1397EC4}" srcOrd="0" destOrd="0" parTransId="{45DF46D6-78EF-4AFD-8B2B-64D0854819E4}" sibTransId="{C16040B7-2E33-406F-9F1D-11E7E10DDDD0}"/>
    <dgm:cxn modelId="{4A935B93-4517-41F8-9757-2FEC4197E124}" srcId="{A5FC1F9E-4D98-4023-930F-5548ACA5C740}" destId="{3C6EE9B1-F977-4CE6-826F-B8F945CDCBE7}" srcOrd="0" destOrd="0" parTransId="{4BD2669E-F2AD-4334-BBCE-70623CC57351}" sibTransId="{F104B532-188C-4189-A858-9D07E589A6E0}"/>
    <dgm:cxn modelId="{672DD93C-E241-4ECC-8AE9-2319B94572FE}" type="presOf" srcId="{A5FC1F9E-4D98-4023-930F-5548ACA5C740}" destId="{B3C93558-2E8D-4D45-85D4-AEA1FF7D995F}" srcOrd="0" destOrd="0" presId="urn:microsoft.com/office/officeart/2005/8/layout/vList5"/>
    <dgm:cxn modelId="{5FBE2DEC-F5A8-46FE-83DA-39E6AF428B20}" srcId="{A5FC1F9E-4D98-4023-930F-5548ACA5C740}" destId="{1AE8167F-0708-4C81-BE69-672393E17197}" srcOrd="1" destOrd="0" parTransId="{3C69B4E6-B97A-4074-8BB0-1469AE9F2880}" sibTransId="{40C6AED0-A587-43DC-B794-2208F863EB14}"/>
    <dgm:cxn modelId="{A57997A7-2825-4929-84EF-CD7695A92672}" type="presOf" srcId="{1AE8167F-0708-4C81-BE69-672393E17197}" destId="{6208BEDE-98A4-49E4-B3DE-C25F601C4B9C}" srcOrd="0" destOrd="1" presId="urn:microsoft.com/office/officeart/2005/8/layout/vList5"/>
    <dgm:cxn modelId="{C6CAAF9E-C230-455A-84D4-270E4BC2DCD4}" type="presOf" srcId="{57067A11-3747-4C75-B7BB-20A9E1397EC4}" destId="{B3CDD251-88F5-47CE-A163-5769E2D41FE6}" srcOrd="0" destOrd="0" presId="urn:microsoft.com/office/officeart/2005/8/layout/vList5"/>
    <dgm:cxn modelId="{8D053A57-CC6B-46B0-9BB9-6EEE736CA292}" srcId="{B0961075-F929-4AFB-B9F4-662D28A8E0BF}" destId="{A5FC1F9E-4D98-4023-930F-5548ACA5C740}" srcOrd="2" destOrd="0" parTransId="{D9C5C1A1-6896-47FF-B3D0-C228BA08AF80}" sibTransId="{80BA0454-213A-459F-A645-01029D3DF8E2}"/>
    <dgm:cxn modelId="{721A4977-D68D-4318-84CC-F115E7F4647F}" srcId="{046ADCD4-2B50-4CAA-A524-7C689D32FF74}" destId="{A9F0C299-A708-44F5-B195-C790DC926DE4}" srcOrd="1" destOrd="0" parTransId="{D12ADF66-6582-4060-830C-850FC0E203B0}" sibTransId="{DB6219BB-877D-43B1-A89A-B89F9B95C873}"/>
    <dgm:cxn modelId="{23F02C51-89E9-4C90-8618-67A9F9AA1DAE}" srcId="{046ADCD4-2B50-4CAA-A524-7C689D32FF74}" destId="{9302B51B-B073-489E-A36D-78C4CE74F3A5}" srcOrd="0" destOrd="0" parTransId="{A10C889E-9F91-4870-BE41-6C6ED3E6896E}" sibTransId="{6251E814-08BA-4A7A-8471-E8C00C34F174}"/>
    <dgm:cxn modelId="{75474C67-0692-4474-9729-68F4FAD54CD8}" type="presOf" srcId="{B0961075-F929-4AFB-B9F4-662D28A8E0BF}" destId="{2CD76CE8-2EE3-4A46-B47E-DE9AE53290DF}" srcOrd="0" destOrd="0" presId="urn:microsoft.com/office/officeart/2005/8/layout/vList5"/>
    <dgm:cxn modelId="{9DD6CDF0-303C-4ED6-A3DA-D18030ED0A6D}" type="presOf" srcId="{046ADCD4-2B50-4CAA-A524-7C689D32FF74}" destId="{9B2DCBB7-736F-4707-ACCD-11C833D37837}" srcOrd="0" destOrd="0" presId="urn:microsoft.com/office/officeart/2005/8/layout/vList5"/>
    <dgm:cxn modelId="{8E8C8591-677F-4A8C-B944-A8728FB635C9}" type="presOf" srcId="{D5D1ADE2-B65B-4075-922A-C2570B2F38F5}" destId="{3AE07D09-0CAC-423B-A2BD-05198CC687BC}" srcOrd="0" destOrd="0" presId="urn:microsoft.com/office/officeart/2005/8/layout/vList5"/>
    <dgm:cxn modelId="{0D88011B-A9FE-484B-96F4-6BE200D615A4}" srcId="{B0961075-F929-4AFB-B9F4-662D28A8E0BF}" destId="{D5D1ADE2-B65B-4075-922A-C2570B2F38F5}" srcOrd="0" destOrd="0" parTransId="{5489FCEC-498C-47D2-9731-92ADEC59E703}" sibTransId="{3E8018EF-6875-4A9F-85CD-FA82E258BFCA}"/>
    <dgm:cxn modelId="{C0B8B2F6-4C0D-4D2E-ABA9-B6D7E28FBFE3}" type="presOf" srcId="{9302B51B-B073-489E-A36D-78C4CE74F3A5}" destId="{0D8F851F-9392-44E9-8901-A7C8A172DD85}" srcOrd="0" destOrd="0" presId="urn:microsoft.com/office/officeart/2005/8/layout/vList5"/>
    <dgm:cxn modelId="{1974758C-8A3F-4D13-A166-E9B7D3DE4F77}" srcId="{B0961075-F929-4AFB-B9F4-662D28A8E0BF}" destId="{046ADCD4-2B50-4CAA-A524-7C689D32FF74}" srcOrd="1" destOrd="0" parTransId="{1215A070-7D6B-49F4-82DF-F34A8AF22E81}" sibTransId="{028C9CFA-53DD-4B53-A587-95978161D9A8}"/>
    <dgm:cxn modelId="{39C0FF6F-1994-4B95-96BF-A78FE10EB4DC}" type="presOf" srcId="{A9F0C299-A708-44F5-B195-C790DC926DE4}" destId="{0D8F851F-9392-44E9-8901-A7C8A172DD85}" srcOrd="0" destOrd="1" presId="urn:microsoft.com/office/officeart/2005/8/layout/vList5"/>
    <dgm:cxn modelId="{FA30267B-8AA7-491A-BC80-6D8A25E1B0F2}" type="presParOf" srcId="{2CD76CE8-2EE3-4A46-B47E-DE9AE53290DF}" destId="{BB73E702-5184-40A8-9790-9CF33CCC0388}" srcOrd="0" destOrd="0" presId="urn:microsoft.com/office/officeart/2005/8/layout/vList5"/>
    <dgm:cxn modelId="{45A03D51-BFE3-4E85-8A9E-50D2F8006DC2}" type="presParOf" srcId="{BB73E702-5184-40A8-9790-9CF33CCC0388}" destId="{3AE07D09-0CAC-423B-A2BD-05198CC687BC}" srcOrd="0" destOrd="0" presId="urn:microsoft.com/office/officeart/2005/8/layout/vList5"/>
    <dgm:cxn modelId="{1FAED4D1-0099-4E3A-9560-C3A890483384}" type="presParOf" srcId="{BB73E702-5184-40A8-9790-9CF33CCC0388}" destId="{B3CDD251-88F5-47CE-A163-5769E2D41FE6}" srcOrd="1" destOrd="0" presId="urn:microsoft.com/office/officeart/2005/8/layout/vList5"/>
    <dgm:cxn modelId="{873D6F0A-2BE6-42C4-A713-32D5C0EBCDB4}" type="presParOf" srcId="{2CD76CE8-2EE3-4A46-B47E-DE9AE53290DF}" destId="{44AA7203-16F5-4431-80CA-7D29DB1EE542}" srcOrd="1" destOrd="0" presId="urn:microsoft.com/office/officeart/2005/8/layout/vList5"/>
    <dgm:cxn modelId="{22F738E9-DC99-40D3-B3E3-EBF20658FABD}" type="presParOf" srcId="{2CD76CE8-2EE3-4A46-B47E-DE9AE53290DF}" destId="{B152136A-E18E-414E-BEF4-D324C4E629A4}" srcOrd="2" destOrd="0" presId="urn:microsoft.com/office/officeart/2005/8/layout/vList5"/>
    <dgm:cxn modelId="{010994B7-1108-4252-9EB3-F8D33F4D2D7D}" type="presParOf" srcId="{B152136A-E18E-414E-BEF4-D324C4E629A4}" destId="{9B2DCBB7-736F-4707-ACCD-11C833D37837}" srcOrd="0" destOrd="0" presId="urn:microsoft.com/office/officeart/2005/8/layout/vList5"/>
    <dgm:cxn modelId="{A41A17A1-579F-405D-B374-1808209A424B}" type="presParOf" srcId="{B152136A-E18E-414E-BEF4-D324C4E629A4}" destId="{0D8F851F-9392-44E9-8901-A7C8A172DD85}" srcOrd="1" destOrd="0" presId="urn:microsoft.com/office/officeart/2005/8/layout/vList5"/>
    <dgm:cxn modelId="{3F205FD1-DEAF-4019-BA9C-48732C0CC017}" type="presParOf" srcId="{2CD76CE8-2EE3-4A46-B47E-DE9AE53290DF}" destId="{85131293-D8DB-4001-BA19-B32268043C8D}" srcOrd="3" destOrd="0" presId="urn:microsoft.com/office/officeart/2005/8/layout/vList5"/>
    <dgm:cxn modelId="{920292D3-4528-4C5B-9304-EB81C3B467A2}" type="presParOf" srcId="{2CD76CE8-2EE3-4A46-B47E-DE9AE53290DF}" destId="{C9F40FFC-8DCD-4D54-BDB3-A45BA7068851}" srcOrd="4" destOrd="0" presId="urn:microsoft.com/office/officeart/2005/8/layout/vList5"/>
    <dgm:cxn modelId="{12635FAA-D63A-42B9-8B4E-81B3A7605357}" type="presParOf" srcId="{C9F40FFC-8DCD-4D54-BDB3-A45BA7068851}" destId="{B3C93558-2E8D-4D45-85D4-AEA1FF7D995F}" srcOrd="0" destOrd="0" presId="urn:microsoft.com/office/officeart/2005/8/layout/vList5"/>
    <dgm:cxn modelId="{23BD541D-972D-4B89-83F1-ACA43DFDB153}" type="presParOf" srcId="{C9F40FFC-8DCD-4D54-BDB3-A45BA7068851}" destId="{6208BEDE-98A4-49E4-B3DE-C25F601C4B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B4B8C-535D-47EB-B23A-2BEB0BF516F0}">
      <dsp:nvSpPr>
        <dsp:cNvPr id="0" name=""/>
        <dsp:cNvSpPr/>
      </dsp:nvSpPr>
      <dsp:spPr>
        <a:xfrm rot="5400000">
          <a:off x="2773320" y="-2477987"/>
          <a:ext cx="1273489" cy="6638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мероприятия по комплексному благоустройству </a:t>
          </a:r>
          <a:r>
            <a:rPr lang="ru-RU" sz="2500" kern="1200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cs typeface="Lucida Sans Unicode" panose="020B0602030504020204" pitchFamily="34" charset="0"/>
            </a:rPr>
            <a:t>дворовых территорий</a:t>
          </a:r>
          <a:endParaRPr lang="ru-RU" sz="2500" kern="1200" dirty="0">
            <a:ln w="17780" cmpd="sng">
              <a:prstDash val="solid"/>
              <a:miter lim="800000"/>
            </a:ln>
            <a:solidFill>
              <a:schemeClr val="tx2">
                <a:lumMod val="75000"/>
              </a:schemeClr>
            </a:solidFill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 rot="-5400000">
        <a:off x="90996" y="266504"/>
        <a:ext cx="6575971" cy="1149155"/>
      </dsp:txXfrm>
    </dsp:sp>
    <dsp:sp modelId="{6990FC68-50F6-4157-8BFD-10CC77C99A25}">
      <dsp:nvSpPr>
        <dsp:cNvPr id="0" name=""/>
        <dsp:cNvSpPr/>
      </dsp:nvSpPr>
      <dsp:spPr>
        <a:xfrm>
          <a:off x="6638138" y="49085"/>
          <a:ext cx="3733952" cy="159186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1 объект</a:t>
          </a:r>
          <a:endParaRPr lang="ru-RU" sz="5100" kern="1200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>
        <a:off x="6715846" y="126793"/>
        <a:ext cx="3578536" cy="1436445"/>
      </dsp:txXfrm>
    </dsp:sp>
    <dsp:sp modelId="{4AF5A9FA-A2E9-4385-8EDC-D4E48DDDB2D0}">
      <dsp:nvSpPr>
        <dsp:cNvPr id="0" name=""/>
        <dsp:cNvSpPr/>
      </dsp:nvSpPr>
      <dsp:spPr>
        <a:xfrm rot="5400000">
          <a:off x="2775859" y="-975588"/>
          <a:ext cx="1273489" cy="6638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cs typeface="Lucida Sans Unicode" panose="020B0602030504020204" pitchFamily="34" charset="0"/>
            </a:rPr>
            <a:t>мероприятия по </a:t>
          </a:r>
          <a:r>
            <a:rPr lang="ru-RU" sz="2500" kern="1200" dirty="0" smtClean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cs typeface="Lucida Sans Unicode" panose="020B0602030504020204" pitchFamily="34" charset="0"/>
            </a:rPr>
            <a:t>благоустройству дворовых территорий (отдельные виды работ) </a:t>
          </a:r>
          <a:endParaRPr lang="ru-RU" sz="2500" kern="1200" dirty="0">
            <a:ln w="17780" cmpd="sng">
              <a:prstDash val="solid"/>
              <a:miter lim="800000"/>
            </a:ln>
            <a:solidFill>
              <a:schemeClr val="tx2">
                <a:lumMod val="75000"/>
              </a:schemeClr>
            </a:solidFill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 rot="-5400000">
        <a:off x="93535" y="1768903"/>
        <a:ext cx="6575971" cy="1149155"/>
      </dsp:txXfrm>
    </dsp:sp>
    <dsp:sp modelId="{E13524B9-DF8D-4489-842F-C5854CCE20D3}">
      <dsp:nvSpPr>
        <dsp:cNvPr id="0" name=""/>
        <dsp:cNvSpPr/>
      </dsp:nvSpPr>
      <dsp:spPr>
        <a:xfrm>
          <a:off x="6638138" y="1631682"/>
          <a:ext cx="3733952" cy="1591861"/>
        </a:xfrm>
        <a:prstGeom prst="roundRect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2 объектов</a:t>
          </a:r>
          <a:endParaRPr lang="ru-RU" sz="5100" kern="1200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>
        <a:off x="6715846" y="1709390"/>
        <a:ext cx="3578536" cy="1436445"/>
      </dsp:txXfrm>
    </dsp:sp>
    <dsp:sp modelId="{339884AE-1EAF-405D-9E45-F2948A0E885A}">
      <dsp:nvSpPr>
        <dsp:cNvPr id="0" name=""/>
        <dsp:cNvSpPr/>
      </dsp:nvSpPr>
      <dsp:spPr>
        <a:xfrm>
          <a:off x="6627990" y="3222987"/>
          <a:ext cx="3733952" cy="1591861"/>
        </a:xfrm>
        <a:prstGeom prst="round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7 объектов</a:t>
          </a:r>
          <a:endParaRPr lang="ru-RU" sz="5100" kern="1200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>
        <a:off x="6705698" y="3300695"/>
        <a:ext cx="3578536" cy="14364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AA448-24EE-47E8-AC96-B6B66EE64EF3}">
      <dsp:nvSpPr>
        <dsp:cNvPr id="0" name=""/>
        <dsp:cNvSpPr/>
      </dsp:nvSpPr>
      <dsp:spPr>
        <a:xfrm>
          <a:off x="455827" y="11883"/>
          <a:ext cx="2414841" cy="634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onstantia" pitchFamily="18" charset="0"/>
              <a:cs typeface="Times New Roman" panose="02020603050405020304" pitchFamily="18" charset="0"/>
            </a:rPr>
            <a:t>Виды работ для отбывающих наказание:</a:t>
          </a:r>
          <a:endParaRPr lang="ru-RU" sz="1600" kern="1200" dirty="0">
            <a:latin typeface="Constantia" pitchFamily="18" charset="0"/>
          </a:endParaRPr>
        </a:p>
      </dsp:txBody>
      <dsp:txXfrm>
        <a:off x="474416" y="30472"/>
        <a:ext cx="2377663" cy="597504"/>
      </dsp:txXfrm>
    </dsp:sp>
    <dsp:sp modelId="{AB5D133F-A282-4055-ACAB-0AB2A5FC2F32}">
      <dsp:nvSpPr>
        <dsp:cNvPr id="0" name=""/>
        <dsp:cNvSpPr/>
      </dsp:nvSpPr>
      <dsp:spPr>
        <a:xfrm>
          <a:off x="697311" y="646566"/>
          <a:ext cx="236711" cy="467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659"/>
              </a:lnTo>
              <a:lnTo>
                <a:pt x="236711" y="467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D5A15-BB62-4F04-8337-5DF3CFC4451C}">
      <dsp:nvSpPr>
        <dsp:cNvPr id="0" name=""/>
        <dsp:cNvSpPr/>
      </dsp:nvSpPr>
      <dsp:spPr>
        <a:xfrm>
          <a:off x="934022" y="796884"/>
          <a:ext cx="3089381" cy="63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очистка территории от мусора</a:t>
          </a:r>
          <a:endParaRPr lang="ru-RU" sz="13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>
        <a:off x="952611" y="815473"/>
        <a:ext cx="3052203" cy="597504"/>
      </dsp:txXfrm>
    </dsp:sp>
    <dsp:sp modelId="{80058572-B044-4D6F-BF78-0FC8AE418824}">
      <dsp:nvSpPr>
        <dsp:cNvPr id="0" name=""/>
        <dsp:cNvSpPr/>
      </dsp:nvSpPr>
      <dsp:spPr>
        <a:xfrm>
          <a:off x="697311" y="646566"/>
          <a:ext cx="236711" cy="1261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013"/>
              </a:lnTo>
              <a:lnTo>
                <a:pt x="236711" y="1261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09F66-5DD3-4B76-9ED1-8281CD71F069}">
      <dsp:nvSpPr>
        <dsp:cNvPr id="0" name=""/>
        <dsp:cNvSpPr/>
      </dsp:nvSpPr>
      <dsp:spPr>
        <a:xfrm>
          <a:off x="934022" y="1590237"/>
          <a:ext cx="3089381" cy="63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уборка придомовых территорий, чердачных и подвальных помещений</a:t>
          </a:r>
        </a:p>
      </dsp:txBody>
      <dsp:txXfrm>
        <a:off x="952611" y="1608826"/>
        <a:ext cx="3052203" cy="597504"/>
      </dsp:txXfrm>
    </dsp:sp>
    <dsp:sp modelId="{CBF159C1-99E6-478B-8A31-EA104847749A}">
      <dsp:nvSpPr>
        <dsp:cNvPr id="0" name=""/>
        <dsp:cNvSpPr/>
      </dsp:nvSpPr>
      <dsp:spPr>
        <a:xfrm>
          <a:off x="697311" y="646566"/>
          <a:ext cx="236711" cy="2054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4366"/>
              </a:lnTo>
              <a:lnTo>
                <a:pt x="236711" y="2054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E265A-517F-427D-ABFA-36F0E0822A0B}">
      <dsp:nvSpPr>
        <dsp:cNvPr id="0" name=""/>
        <dsp:cNvSpPr/>
      </dsp:nvSpPr>
      <dsp:spPr>
        <a:xfrm>
          <a:off x="934022" y="2383591"/>
          <a:ext cx="3089381" cy="63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уборка подъездов (лестниц, проемов, площадок)</a:t>
          </a:r>
        </a:p>
      </dsp:txBody>
      <dsp:txXfrm>
        <a:off x="952611" y="2402180"/>
        <a:ext cx="3052203" cy="597504"/>
      </dsp:txXfrm>
    </dsp:sp>
    <dsp:sp modelId="{812683B8-C917-449B-B712-21735871E1B2}">
      <dsp:nvSpPr>
        <dsp:cNvPr id="0" name=""/>
        <dsp:cNvSpPr/>
      </dsp:nvSpPr>
      <dsp:spPr>
        <a:xfrm>
          <a:off x="697311" y="646566"/>
          <a:ext cx="236711" cy="2847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7720"/>
              </a:lnTo>
              <a:lnTo>
                <a:pt x="236711" y="2847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568E1-1EDD-4DA2-B407-3FAA476A5578}">
      <dsp:nvSpPr>
        <dsp:cNvPr id="0" name=""/>
        <dsp:cNvSpPr/>
      </dsp:nvSpPr>
      <dsp:spPr>
        <a:xfrm>
          <a:off x="934022" y="3176944"/>
          <a:ext cx="3089381" cy="63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санитарная очистка территорий и контейнерных площадок от мусора и твердых бытовых отходов</a:t>
          </a:r>
        </a:p>
      </dsp:txBody>
      <dsp:txXfrm>
        <a:off x="952611" y="3195533"/>
        <a:ext cx="3052203" cy="597504"/>
      </dsp:txXfrm>
    </dsp:sp>
    <dsp:sp modelId="{15E7BADC-AA66-4D9E-9A7F-F22479E5203A}">
      <dsp:nvSpPr>
        <dsp:cNvPr id="0" name=""/>
        <dsp:cNvSpPr/>
      </dsp:nvSpPr>
      <dsp:spPr>
        <a:xfrm>
          <a:off x="697311" y="646566"/>
          <a:ext cx="236711" cy="3641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1073"/>
              </a:lnTo>
              <a:lnTo>
                <a:pt x="236711" y="36410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660F8-30EA-43C7-8D9B-F748ED74B6E8}">
      <dsp:nvSpPr>
        <dsp:cNvPr id="0" name=""/>
        <dsp:cNvSpPr/>
      </dsp:nvSpPr>
      <dsp:spPr>
        <a:xfrm>
          <a:off x="934022" y="3970298"/>
          <a:ext cx="3089381" cy="634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содержание и ремонт автомобильных дорог, проездов, тротуаров</a:t>
          </a:r>
        </a:p>
      </dsp:txBody>
      <dsp:txXfrm>
        <a:off x="952611" y="3988887"/>
        <a:ext cx="3052203" cy="5975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7CB85-C8F5-4FA0-A7E7-E9F43F68C2F4}">
      <dsp:nvSpPr>
        <dsp:cNvPr id="0" name=""/>
        <dsp:cNvSpPr/>
      </dsp:nvSpPr>
      <dsp:spPr>
        <a:xfrm>
          <a:off x="0" y="15267"/>
          <a:ext cx="4671997" cy="88042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onstantia" pitchFamily="18" charset="0"/>
            </a:rPr>
            <a:t>информационные конструкции на фасадах входных групп и в подъездах многоквартирных домов</a:t>
          </a:r>
        </a:p>
      </dsp:txBody>
      <dsp:txXfrm>
        <a:off x="42979" y="58246"/>
        <a:ext cx="4586039" cy="794466"/>
      </dsp:txXfrm>
    </dsp:sp>
    <dsp:sp modelId="{48ED29ED-A1A5-4636-92ED-DCCE238A4A6C}">
      <dsp:nvSpPr>
        <dsp:cNvPr id="0" name=""/>
        <dsp:cNvSpPr/>
      </dsp:nvSpPr>
      <dsp:spPr>
        <a:xfrm>
          <a:off x="0" y="996492"/>
          <a:ext cx="4671997" cy="880424"/>
        </a:xfrm>
        <a:prstGeom prst="roundRect">
          <a:avLst/>
        </a:prstGeom>
        <a:solidFill>
          <a:schemeClr val="accent1">
            <a:shade val="80000"/>
            <a:hueOff val="67816"/>
            <a:satOff val="1294"/>
            <a:lumOff val="57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onstantia" pitchFamily="18" charset="0"/>
            </a:rPr>
            <a:t>субботние обходы территории </a:t>
          </a:r>
        </a:p>
      </dsp:txBody>
      <dsp:txXfrm>
        <a:off x="42979" y="1039471"/>
        <a:ext cx="4586039" cy="794466"/>
      </dsp:txXfrm>
    </dsp:sp>
    <dsp:sp modelId="{92498970-E9C2-40CF-923B-2067922B3304}">
      <dsp:nvSpPr>
        <dsp:cNvPr id="0" name=""/>
        <dsp:cNvSpPr/>
      </dsp:nvSpPr>
      <dsp:spPr>
        <a:xfrm>
          <a:off x="0" y="1977717"/>
          <a:ext cx="4671997" cy="880424"/>
        </a:xfrm>
        <a:prstGeom prst="roundRect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onstantia" pitchFamily="18" charset="0"/>
            </a:rPr>
            <a:t>официальный сайт управы района Богородское</a:t>
          </a:r>
        </a:p>
      </dsp:txBody>
      <dsp:txXfrm>
        <a:off x="42979" y="2020696"/>
        <a:ext cx="4586039" cy="794466"/>
      </dsp:txXfrm>
    </dsp:sp>
    <dsp:sp modelId="{D01B31E0-B2D7-4F34-81C1-00972F731459}">
      <dsp:nvSpPr>
        <dsp:cNvPr id="0" name=""/>
        <dsp:cNvSpPr/>
      </dsp:nvSpPr>
      <dsp:spPr>
        <a:xfrm>
          <a:off x="0" y="2958941"/>
          <a:ext cx="4671997" cy="880424"/>
        </a:xfrm>
        <a:prstGeom prst="roundRect">
          <a:avLst/>
        </a:prstGeom>
        <a:solidFill>
          <a:schemeClr val="accent1">
            <a:shade val="80000"/>
            <a:hueOff val="203448"/>
            <a:satOff val="3881"/>
            <a:lumOff val="171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onstantia" pitchFamily="18" charset="0"/>
            </a:rPr>
            <a:t>сайт муниципального округа Богородское</a:t>
          </a:r>
        </a:p>
      </dsp:txBody>
      <dsp:txXfrm>
        <a:off x="42979" y="3001920"/>
        <a:ext cx="4586039" cy="794466"/>
      </dsp:txXfrm>
    </dsp:sp>
    <dsp:sp modelId="{9A398C1D-6F83-4CB0-A0D9-306B00B0FADA}">
      <dsp:nvSpPr>
        <dsp:cNvPr id="0" name=""/>
        <dsp:cNvSpPr/>
      </dsp:nvSpPr>
      <dsp:spPr>
        <a:xfrm>
          <a:off x="0" y="3940166"/>
          <a:ext cx="4671997" cy="880424"/>
        </a:xfrm>
        <a:prstGeom prst="round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Constantia" pitchFamily="18" charset="0"/>
            </a:rPr>
            <a:t>социальные сети: Вконтакте, </a:t>
          </a:r>
          <a:r>
            <a:rPr lang="en-US" sz="1600" b="1" kern="1200" dirty="0" smtClean="0">
              <a:latin typeface="Constantia" pitchFamily="18" charset="0"/>
            </a:rPr>
            <a:t>Telegram</a:t>
          </a:r>
          <a:r>
            <a:rPr lang="ru-RU" sz="1600" b="1" kern="1200" dirty="0" smtClean="0">
              <a:latin typeface="Constantia" pitchFamily="18" charset="0"/>
            </a:rPr>
            <a:t>, МАКС</a:t>
          </a:r>
          <a:endParaRPr lang="ru-RU" sz="1600" b="1" kern="1200" dirty="0">
            <a:latin typeface="Constantia" pitchFamily="18" charset="0"/>
          </a:endParaRPr>
        </a:p>
      </dsp:txBody>
      <dsp:txXfrm>
        <a:off x="42979" y="3983145"/>
        <a:ext cx="4586039" cy="7944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661D3-3D74-4D05-BACC-9C8B0D54C281}">
      <dsp:nvSpPr>
        <dsp:cNvPr id="0" name=""/>
        <dsp:cNvSpPr/>
      </dsp:nvSpPr>
      <dsp:spPr>
        <a:xfrm>
          <a:off x="0" y="467616"/>
          <a:ext cx="4719265" cy="18886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267" tIns="437388" rIns="36626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i="0" u="none" strike="noStrike" kern="1200" cap="non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письменных обращений граждан, поступивших в управу района </a:t>
          </a:r>
          <a:endParaRPr lang="ru-RU" sz="21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>
        <a:off x="0" y="467616"/>
        <a:ext cx="4719265" cy="1888673"/>
      </dsp:txXfrm>
    </dsp:sp>
    <dsp:sp modelId="{FAFD1775-0BAF-4499-9EFC-577D7ACB4FF5}">
      <dsp:nvSpPr>
        <dsp:cNvPr id="0" name=""/>
        <dsp:cNvSpPr/>
      </dsp:nvSpPr>
      <dsp:spPr>
        <a:xfrm>
          <a:off x="176141" y="0"/>
          <a:ext cx="3303486" cy="8922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64" tIns="0" rIns="124864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Constantia" pitchFamily="18" charset="0"/>
            </a:rPr>
            <a:t>2 495</a:t>
          </a:r>
          <a:endParaRPr lang="ru-RU" sz="4000" b="1" kern="1200" dirty="0">
            <a:latin typeface="Constantia" pitchFamily="18" charset="0"/>
          </a:endParaRPr>
        </a:p>
      </dsp:txBody>
      <dsp:txXfrm>
        <a:off x="219697" y="43556"/>
        <a:ext cx="3216374" cy="805132"/>
      </dsp:txXfrm>
    </dsp:sp>
    <dsp:sp modelId="{BA370660-0104-4920-9EF2-667E00419481}">
      <dsp:nvSpPr>
        <dsp:cNvPr id="0" name=""/>
        <dsp:cNvSpPr/>
      </dsp:nvSpPr>
      <dsp:spPr>
        <a:xfrm>
          <a:off x="0" y="3173408"/>
          <a:ext cx="4719265" cy="1786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267" tIns="437388" rIns="36626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i="0" u="none" strike="noStrike" kern="1200" cap="none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обращений, поступивших в ходе личного приема руководителей управы района Богородское</a:t>
          </a:r>
        </a:p>
      </dsp:txBody>
      <dsp:txXfrm>
        <a:off x="0" y="3173408"/>
        <a:ext cx="4719265" cy="1786050"/>
      </dsp:txXfrm>
    </dsp:sp>
    <dsp:sp modelId="{91B08BB3-6F17-46C8-B77C-C1FABFB7F5D2}">
      <dsp:nvSpPr>
        <dsp:cNvPr id="0" name=""/>
        <dsp:cNvSpPr/>
      </dsp:nvSpPr>
      <dsp:spPr>
        <a:xfrm>
          <a:off x="176141" y="2482439"/>
          <a:ext cx="3303486" cy="894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64" tIns="0" rIns="124864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Constantia" pitchFamily="18" charset="0"/>
            </a:rPr>
            <a:t>50</a:t>
          </a:r>
          <a:endParaRPr lang="ru-RU" sz="4000" b="1" kern="1200" dirty="0">
            <a:latin typeface="Constantia" pitchFamily="18" charset="0"/>
          </a:endParaRPr>
        </a:p>
      </dsp:txBody>
      <dsp:txXfrm>
        <a:off x="219824" y="2526122"/>
        <a:ext cx="3216120" cy="807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2A13D-AC3D-49E9-ADCD-95D88E742653}">
      <dsp:nvSpPr>
        <dsp:cNvPr id="0" name=""/>
        <dsp:cNvSpPr/>
      </dsp:nvSpPr>
      <dsp:spPr>
        <a:xfrm rot="10800000">
          <a:off x="1030429" y="1613"/>
          <a:ext cx="3521026" cy="574216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21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onstantia" pitchFamily="18" charset="0"/>
            </a:rPr>
            <a:t>ремонт  асфальтобетонного покрытия</a:t>
          </a:r>
        </a:p>
      </dsp:txBody>
      <dsp:txXfrm rot="10800000">
        <a:off x="1173983" y="1613"/>
        <a:ext cx="3377472" cy="574216"/>
      </dsp:txXfrm>
    </dsp:sp>
    <dsp:sp modelId="{EFD59202-41B1-4377-8EBF-4E2D4A6CC24E}">
      <dsp:nvSpPr>
        <dsp:cNvPr id="0" name=""/>
        <dsp:cNvSpPr/>
      </dsp:nvSpPr>
      <dsp:spPr>
        <a:xfrm>
          <a:off x="743320" y="1613"/>
          <a:ext cx="574216" cy="574216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8F3620-FB08-4E1E-A6A7-E87D3A9282D6}">
      <dsp:nvSpPr>
        <dsp:cNvPr id="0" name=""/>
        <dsp:cNvSpPr/>
      </dsp:nvSpPr>
      <dsp:spPr>
        <a:xfrm rot="10800000">
          <a:off x="1030429" y="747238"/>
          <a:ext cx="3521026" cy="574216"/>
        </a:xfrm>
        <a:prstGeom prst="homePlate">
          <a:avLst/>
        </a:prstGeom>
        <a:solidFill>
          <a:schemeClr val="accent1">
            <a:shade val="80000"/>
            <a:hueOff val="67816"/>
            <a:satOff val="1294"/>
            <a:lumOff val="57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21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onstantia" pitchFamily="18" charset="0"/>
            </a:rPr>
            <a:t>замена/установка дорожного и садового бортового камня</a:t>
          </a:r>
        </a:p>
      </dsp:txBody>
      <dsp:txXfrm rot="10800000">
        <a:off x="1173983" y="747238"/>
        <a:ext cx="3377472" cy="574216"/>
      </dsp:txXfrm>
    </dsp:sp>
    <dsp:sp modelId="{B9BA52BF-C872-4C32-839C-960BBE2E8987}">
      <dsp:nvSpPr>
        <dsp:cNvPr id="0" name=""/>
        <dsp:cNvSpPr/>
      </dsp:nvSpPr>
      <dsp:spPr>
        <a:xfrm>
          <a:off x="743320" y="747238"/>
          <a:ext cx="574216" cy="574216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71D0F0-48A4-4053-91E3-B9ECB36A0639}">
      <dsp:nvSpPr>
        <dsp:cNvPr id="0" name=""/>
        <dsp:cNvSpPr/>
      </dsp:nvSpPr>
      <dsp:spPr>
        <a:xfrm rot="10800000">
          <a:off x="1030429" y="1492863"/>
          <a:ext cx="3521026" cy="574216"/>
        </a:xfrm>
        <a:prstGeom prst="homePlate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21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 </a:t>
          </a:r>
          <a:r>
            <a:rPr lang="ru-RU" sz="1600" kern="1200" dirty="0">
              <a:latin typeface="Constantia" pitchFamily="18" charset="0"/>
            </a:rPr>
            <a:t>устройство/ремонт резинового покрытия</a:t>
          </a:r>
        </a:p>
      </dsp:txBody>
      <dsp:txXfrm rot="10800000">
        <a:off x="1173983" y="1492863"/>
        <a:ext cx="3377472" cy="574216"/>
      </dsp:txXfrm>
    </dsp:sp>
    <dsp:sp modelId="{21BCC1C4-1450-4AF5-BA79-4029DD1A966C}">
      <dsp:nvSpPr>
        <dsp:cNvPr id="0" name=""/>
        <dsp:cNvSpPr/>
      </dsp:nvSpPr>
      <dsp:spPr>
        <a:xfrm>
          <a:off x="743320" y="1492863"/>
          <a:ext cx="574216" cy="574216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957C29-30CA-4A60-99EC-160CD9D71B3E}">
      <dsp:nvSpPr>
        <dsp:cNvPr id="0" name=""/>
        <dsp:cNvSpPr/>
      </dsp:nvSpPr>
      <dsp:spPr>
        <a:xfrm rot="10800000">
          <a:off x="1030429" y="2238488"/>
          <a:ext cx="3521026" cy="574216"/>
        </a:xfrm>
        <a:prstGeom prst="homePlate">
          <a:avLst/>
        </a:prstGeom>
        <a:solidFill>
          <a:schemeClr val="accent1">
            <a:shade val="80000"/>
            <a:hueOff val="203448"/>
            <a:satOff val="3881"/>
            <a:lumOff val="171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21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onstantia" pitchFamily="18" charset="0"/>
            </a:rPr>
            <a:t>замена малых архитектурных форм</a:t>
          </a:r>
        </a:p>
      </dsp:txBody>
      <dsp:txXfrm rot="10800000">
        <a:off x="1173983" y="2238488"/>
        <a:ext cx="3377472" cy="574216"/>
      </dsp:txXfrm>
    </dsp:sp>
    <dsp:sp modelId="{BCA6EFB1-F8D0-4072-A059-9918081E27E7}">
      <dsp:nvSpPr>
        <dsp:cNvPr id="0" name=""/>
        <dsp:cNvSpPr/>
      </dsp:nvSpPr>
      <dsp:spPr>
        <a:xfrm>
          <a:off x="743320" y="2238488"/>
          <a:ext cx="574216" cy="574216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4A05C7-0708-4741-9D9E-3039E6781C80}">
      <dsp:nvSpPr>
        <dsp:cNvPr id="0" name=""/>
        <dsp:cNvSpPr/>
      </dsp:nvSpPr>
      <dsp:spPr>
        <a:xfrm rot="10800000">
          <a:off x="1030429" y="2984113"/>
          <a:ext cx="3521026" cy="574216"/>
        </a:xfrm>
        <a:prstGeom prst="homePlate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21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onstantia" pitchFamily="18" charset="0"/>
            </a:rPr>
            <a:t> ремонт газонов и устройство рулонного газона</a:t>
          </a:r>
        </a:p>
      </dsp:txBody>
      <dsp:txXfrm rot="10800000">
        <a:off x="1173983" y="2984113"/>
        <a:ext cx="3377472" cy="574216"/>
      </dsp:txXfrm>
    </dsp:sp>
    <dsp:sp modelId="{4FD7F57B-E2E7-410E-89B0-C7AB10F45227}">
      <dsp:nvSpPr>
        <dsp:cNvPr id="0" name=""/>
        <dsp:cNvSpPr/>
      </dsp:nvSpPr>
      <dsp:spPr>
        <a:xfrm>
          <a:off x="743320" y="2984113"/>
          <a:ext cx="574216" cy="574216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06299-C84C-416E-ADEA-55751A9E9220}">
      <dsp:nvSpPr>
        <dsp:cNvPr id="0" name=""/>
        <dsp:cNvSpPr/>
      </dsp:nvSpPr>
      <dsp:spPr>
        <a:xfrm>
          <a:off x="121212" y="2420"/>
          <a:ext cx="2776305" cy="166578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kern="1200" dirty="0">
              <a:latin typeface="Constantia" pitchFamily="18" charset="0"/>
            </a:rPr>
            <a:t>заключено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143 </a:t>
          </a:r>
          <a:r>
            <a:rPr lang="ru-RU" sz="1400" kern="1200" dirty="0" smtClean="0">
              <a:latin typeface="Constantia" pitchFamily="18" charset="0"/>
            </a:rPr>
            <a:t>договора </a:t>
          </a:r>
          <a:r>
            <a:rPr lang="ru-RU" sz="1400" kern="1200" dirty="0">
              <a:latin typeface="Constantia" pitchFamily="18" charset="0"/>
            </a:rPr>
            <a:t>о реструктуризации задолженности за ЖКУ на сумму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21,39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руб.</a:t>
          </a:r>
        </a:p>
      </dsp:txBody>
      <dsp:txXfrm>
        <a:off x="121212" y="2420"/>
        <a:ext cx="2776305" cy="1665783"/>
      </dsp:txXfrm>
    </dsp:sp>
    <dsp:sp modelId="{F3D76B5E-4253-436F-AFBD-3220F33D0EA6}">
      <dsp:nvSpPr>
        <dsp:cNvPr id="0" name=""/>
        <dsp:cNvSpPr/>
      </dsp:nvSpPr>
      <dsp:spPr>
        <a:xfrm>
          <a:off x="3175148" y="2420"/>
          <a:ext cx="2776305" cy="166578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kern="1200" dirty="0">
              <a:latin typeface="Constantia" pitchFamily="18" charset="0"/>
            </a:rPr>
            <a:t>подано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4 886 </a:t>
          </a:r>
          <a:r>
            <a:rPr lang="ru-RU" sz="1400" kern="1200" dirty="0">
              <a:latin typeface="Constantia" pitchFamily="18" charset="0"/>
            </a:rPr>
            <a:t>заявлений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kern="1200" dirty="0">
              <a:latin typeface="Constantia" pitchFamily="18" charset="0"/>
            </a:rPr>
            <a:t>в суд о взыскании задолженности с собственников и нанимателей жилых помещений за ЖКУ на сумму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84,8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</a:t>
          </a:r>
          <a:r>
            <a:rPr lang="ru-RU" sz="800" kern="1200" dirty="0">
              <a:latin typeface="Constantia" pitchFamily="18" charset="0"/>
            </a:rPr>
            <a:t>.</a:t>
          </a:r>
        </a:p>
      </dsp:txBody>
      <dsp:txXfrm>
        <a:off x="3175148" y="2420"/>
        <a:ext cx="2776305" cy="1665783"/>
      </dsp:txXfrm>
    </dsp:sp>
    <dsp:sp modelId="{1BBCF627-6E4A-44D7-BA56-2F089F4E2D41}">
      <dsp:nvSpPr>
        <dsp:cNvPr id="0" name=""/>
        <dsp:cNvSpPr/>
      </dsp:nvSpPr>
      <dsp:spPr>
        <a:xfrm>
          <a:off x="6229084" y="0"/>
          <a:ext cx="2776305" cy="166578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kern="1200" dirty="0">
              <a:latin typeface="Constantia" pitchFamily="18" charset="0"/>
            </a:rPr>
            <a:t>вынесены постановления о запрете на регистрационные действия в отношении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488 </a:t>
          </a:r>
          <a:r>
            <a:rPr lang="ru-RU" sz="1400" kern="1200" dirty="0">
              <a:latin typeface="Constantia" pitchFamily="18" charset="0"/>
            </a:rPr>
            <a:t>транспортных средств на сумму более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4,2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</a:t>
          </a:r>
          <a:r>
            <a:rPr lang="ru-RU" sz="1400" kern="1200" dirty="0">
              <a:latin typeface="Constantia" pitchFamily="18" charset="0"/>
            </a:rPr>
            <a:t>.</a:t>
          </a:r>
        </a:p>
      </dsp:txBody>
      <dsp:txXfrm>
        <a:off x="6229084" y="0"/>
        <a:ext cx="2776305" cy="1665783"/>
      </dsp:txXfrm>
    </dsp:sp>
    <dsp:sp modelId="{74CF4EE3-F129-4B91-9233-7CEB6A679ABA}">
      <dsp:nvSpPr>
        <dsp:cNvPr id="0" name=""/>
        <dsp:cNvSpPr/>
      </dsp:nvSpPr>
      <dsp:spPr>
        <a:xfrm>
          <a:off x="1648180" y="1945833"/>
          <a:ext cx="2776305" cy="166578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кредитными организациями наложено взыскание на </a:t>
          </a:r>
          <a:r>
            <a:rPr lang="ru-RU" sz="1400" b="1" kern="1200" dirty="0" smtClean="0">
              <a:solidFill>
                <a:srgbClr val="002060"/>
              </a:solidFill>
              <a:latin typeface="Constantia" pitchFamily="18" charset="0"/>
            </a:rPr>
            <a:t>744</a:t>
          </a:r>
          <a:r>
            <a:rPr lang="ru-RU" sz="16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kern="1200" dirty="0" smtClean="0">
              <a:solidFill>
                <a:srgbClr val="002060"/>
              </a:solidFill>
              <a:latin typeface="Constantia" pitchFamily="18" charset="0"/>
            </a:rPr>
            <a:t>банковские карты </a:t>
          </a: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на сумму </a:t>
          </a:r>
          <a:r>
            <a:rPr lang="ru-RU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24,6</a:t>
          </a:r>
          <a:r>
            <a:rPr lang="ru-RU" sz="1400" kern="1200" dirty="0" smtClean="0">
              <a:solidFill>
                <a:srgbClr val="002060"/>
              </a:solidFill>
              <a:latin typeface="Constantia" pitchFamily="18" charset="0"/>
            </a:rPr>
            <a:t> </a:t>
          </a: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млн руб., сумма взысканной задолженности составила </a:t>
          </a:r>
          <a:r>
            <a:rPr lang="ru-RU" sz="1400" kern="1200" dirty="0" smtClean="0">
              <a:solidFill>
                <a:srgbClr val="002060"/>
              </a:solidFill>
              <a:latin typeface="Constantia" pitchFamily="18" charset="0"/>
            </a:rPr>
            <a:t/>
          </a:r>
          <a:br>
            <a:rPr lang="ru-RU" sz="1400" kern="1200" dirty="0" smtClean="0">
              <a:solidFill>
                <a:srgbClr val="002060"/>
              </a:solidFill>
              <a:latin typeface="Constantia" pitchFamily="18" charset="0"/>
            </a:rPr>
          </a:br>
          <a:r>
            <a:rPr lang="ru-RU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8,05 млн</a:t>
          </a:r>
          <a:r>
            <a:rPr lang="ru-RU" sz="1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. руб.</a:t>
          </a:r>
        </a:p>
      </dsp:txBody>
      <dsp:txXfrm>
        <a:off x="1648180" y="1945833"/>
        <a:ext cx="2776305" cy="1665783"/>
      </dsp:txXfrm>
    </dsp:sp>
    <dsp:sp modelId="{A5D41CEE-B8CE-437D-B3CF-E699FC7BB188}">
      <dsp:nvSpPr>
        <dsp:cNvPr id="0" name=""/>
        <dsp:cNvSpPr/>
      </dsp:nvSpPr>
      <dsp:spPr>
        <a:xfrm>
          <a:off x="4702116" y="1945833"/>
          <a:ext cx="2776305" cy="166578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ограничен выезд за границу </a:t>
          </a:r>
          <a:endParaRPr lang="ru-RU" sz="1400" kern="1200" dirty="0" smtClean="0">
            <a:solidFill>
              <a:srgbClr val="002060"/>
            </a:solidFill>
            <a:latin typeface="Constantia" pitchFamily="18" charset="0"/>
          </a:endParaRP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2 456</a:t>
          </a:r>
          <a:r>
            <a:rPr lang="ru-RU" sz="1400" kern="1200" dirty="0" smtClean="0">
              <a:solidFill>
                <a:srgbClr val="002060"/>
              </a:solidFill>
              <a:latin typeface="Constantia" pitchFamily="18" charset="0"/>
            </a:rPr>
            <a:t> </a:t>
          </a: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гражданам, сумма задолженности которых составила более </a:t>
          </a:r>
          <a:r>
            <a:rPr lang="ru-RU" sz="1400" b="1" kern="1200" dirty="0" smtClean="0">
              <a:solidFill>
                <a:srgbClr val="002060"/>
              </a:solidFill>
              <a:latin typeface="Constantia" pitchFamily="18" charset="0"/>
            </a:rPr>
            <a:t>58,14 </a:t>
          </a:r>
          <a:r>
            <a:rPr lang="ru-RU" sz="1400" b="1" kern="1200" dirty="0">
              <a:solidFill>
                <a:srgbClr val="002060"/>
              </a:solidFill>
              <a:latin typeface="Constantia" pitchFamily="18" charset="0"/>
            </a:rPr>
            <a:t>млн. руб.</a:t>
          </a:r>
        </a:p>
      </dsp:txBody>
      <dsp:txXfrm>
        <a:off x="4702116" y="1945833"/>
        <a:ext cx="2776305" cy="1665783"/>
      </dsp:txXfrm>
    </dsp:sp>
    <dsp:sp modelId="{FEC5C8B6-39F4-4D56-BF6B-8895676699A7}">
      <dsp:nvSpPr>
        <dsp:cNvPr id="0" name=""/>
        <dsp:cNvSpPr/>
      </dsp:nvSpPr>
      <dsp:spPr>
        <a:xfrm>
          <a:off x="2682409" y="3889247"/>
          <a:ext cx="3761782" cy="166578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возбуждено </a:t>
          </a:r>
          <a:r>
            <a:rPr lang="ru-RU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1142 </a:t>
          </a: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исполнительных производств на сумму </a:t>
          </a:r>
          <a:r>
            <a:rPr lang="ru-RU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15,32 </a:t>
          </a:r>
          <a:r>
            <a:rPr lang="ru-RU" sz="1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руб.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itchFamily="18" charset="0"/>
          </a:endParaRP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kern="1200" dirty="0">
              <a:solidFill>
                <a:srgbClr val="002060"/>
              </a:solidFill>
              <a:latin typeface="Constantia" pitchFamily="18" charset="0"/>
            </a:rPr>
            <a:t>сумма взысканной задолженности Федеральной службой судебных приставов составила </a:t>
          </a:r>
          <a:r>
            <a:rPr lang="ru-RU" sz="1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9,32 </a:t>
          </a:r>
          <a:r>
            <a:rPr lang="ru-RU" sz="1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млн. руб.</a:t>
          </a:r>
        </a:p>
      </dsp:txBody>
      <dsp:txXfrm>
        <a:off x="2682409" y="3889247"/>
        <a:ext cx="3761782" cy="1665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33B65-12BF-472D-AECD-559A9ACFFA25}">
      <dsp:nvSpPr>
        <dsp:cNvPr id="0" name=""/>
        <dsp:cNvSpPr/>
      </dsp:nvSpPr>
      <dsp:spPr>
        <a:xfrm>
          <a:off x="0" y="367149"/>
          <a:ext cx="2027926" cy="8070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Совет ветеранов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5 068 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sp:txBody>
      <dsp:txXfrm>
        <a:off x="0" y="367149"/>
        <a:ext cx="2027926" cy="807037"/>
      </dsp:txXfrm>
    </dsp:sp>
    <dsp:sp modelId="{F5A06299-C84C-416E-ADEA-55751A9E9220}">
      <dsp:nvSpPr>
        <dsp:cNvPr id="0" name=""/>
        <dsp:cNvSpPr/>
      </dsp:nvSpPr>
      <dsp:spPr>
        <a:xfrm>
          <a:off x="2228164" y="368068"/>
          <a:ext cx="2027926" cy="805200"/>
        </a:xfrm>
        <a:prstGeom prst="rect">
          <a:avLst/>
        </a:prstGeom>
        <a:solidFill>
          <a:schemeClr val="accent1">
            <a:shade val="80000"/>
            <a:hueOff val="27126"/>
            <a:satOff val="518"/>
            <a:lumOff val="22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Всероссийское </a:t>
          </a:r>
          <a:endParaRPr lang="en-US" sz="1200" kern="1200" dirty="0">
            <a:latin typeface="Constantia" pitchFamily="18" charset="0"/>
          </a:endParaRP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общество инвалидов </a:t>
          </a:r>
          <a:endParaRPr lang="en-US" sz="1200" kern="1200" dirty="0">
            <a:latin typeface="Constantia" pitchFamily="18" charset="0"/>
          </a:endParaRP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81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sp:txBody>
      <dsp:txXfrm>
        <a:off x="2228164" y="368068"/>
        <a:ext cx="2027926" cy="805200"/>
      </dsp:txXfrm>
    </dsp:sp>
    <dsp:sp modelId="{F3D76B5E-4253-436F-AFBD-3220F33D0EA6}">
      <dsp:nvSpPr>
        <dsp:cNvPr id="0" name=""/>
        <dsp:cNvSpPr/>
      </dsp:nvSpPr>
      <dsp:spPr>
        <a:xfrm>
          <a:off x="4458883" y="367149"/>
          <a:ext cx="2027926" cy="807037"/>
        </a:xfrm>
        <a:prstGeom prst="rect">
          <a:avLst/>
        </a:prstGeom>
        <a:solidFill>
          <a:schemeClr val="accent1">
            <a:shade val="80000"/>
            <a:hueOff val="54253"/>
            <a:satOff val="1035"/>
            <a:lumOff val="4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Всероссийское </a:t>
          </a:r>
          <a:endParaRPr lang="en-US" sz="1200" kern="1200" dirty="0">
            <a:latin typeface="Constantia" pitchFamily="18" charset="0"/>
          </a:endParaRP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общество слепых </a:t>
          </a:r>
          <a:r>
            <a:rPr lang="ru-RU" sz="1200" kern="1200" dirty="0"/>
            <a:t> 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38 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</a:t>
          </a: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.</a:t>
          </a:r>
        </a:p>
      </dsp:txBody>
      <dsp:txXfrm>
        <a:off x="4458883" y="367149"/>
        <a:ext cx="2027926" cy="807037"/>
      </dsp:txXfrm>
    </dsp:sp>
    <dsp:sp modelId="{1BBCF627-6E4A-44D7-BA56-2F089F4E2D41}">
      <dsp:nvSpPr>
        <dsp:cNvPr id="0" name=""/>
        <dsp:cNvSpPr/>
      </dsp:nvSpPr>
      <dsp:spPr>
        <a:xfrm>
          <a:off x="6689603" y="357884"/>
          <a:ext cx="2027926" cy="804275"/>
        </a:xfrm>
        <a:prstGeom prst="rect">
          <a:avLst/>
        </a:prstGeom>
        <a:solidFill>
          <a:schemeClr val="accent1">
            <a:shade val="80000"/>
            <a:hueOff val="81379"/>
            <a:satOff val="1553"/>
            <a:lumOff val="6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Всероссийское </a:t>
          </a:r>
          <a:endParaRPr lang="en-US" sz="1200" kern="1200" dirty="0">
            <a:latin typeface="Constantia" pitchFamily="18" charset="0"/>
          </a:endParaRP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общество глухих </a:t>
          </a:r>
          <a:endParaRPr lang="ru-RU" sz="1200" kern="1200" dirty="0"/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50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sp:txBody>
      <dsp:txXfrm>
        <a:off x="6689603" y="357884"/>
        <a:ext cx="2027926" cy="804275"/>
      </dsp:txXfrm>
    </dsp:sp>
    <dsp:sp modelId="{88B3B585-993E-41BD-8781-EF5E9C10EDB0}">
      <dsp:nvSpPr>
        <dsp:cNvPr id="0" name=""/>
        <dsp:cNvSpPr/>
      </dsp:nvSpPr>
      <dsp:spPr>
        <a:xfrm>
          <a:off x="1" y="1342643"/>
          <a:ext cx="2027926" cy="1492375"/>
        </a:xfrm>
        <a:prstGeom prst="rect">
          <a:avLst/>
        </a:prstGeom>
        <a:solidFill>
          <a:schemeClr val="accent1">
            <a:shade val="80000"/>
            <a:hueOff val="108505"/>
            <a:satOff val="2070"/>
            <a:lumOff val="91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Региональная благотворительная общественная организация «Общество многодетных семей «Богородское» 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600 семей</a:t>
          </a:r>
        </a:p>
      </dsp:txBody>
      <dsp:txXfrm>
        <a:off x="1" y="1342643"/>
        <a:ext cx="2027926" cy="1492375"/>
      </dsp:txXfrm>
    </dsp:sp>
    <dsp:sp modelId="{A5D41CEE-B8CE-437D-B3CF-E699FC7BB188}">
      <dsp:nvSpPr>
        <dsp:cNvPr id="0" name=""/>
        <dsp:cNvSpPr/>
      </dsp:nvSpPr>
      <dsp:spPr>
        <a:xfrm>
          <a:off x="2228164" y="1376980"/>
          <a:ext cx="2027926" cy="1492375"/>
        </a:xfrm>
        <a:prstGeom prst="rect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>
              <a:latin typeface="Constantia" pitchFamily="18" charset="0"/>
            </a:rPr>
            <a:t>Общероссийская общественная организация «Российский Союз бывших несовершеннолетних узников фашистских концлагерей»  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21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sp:txBody>
      <dsp:txXfrm>
        <a:off x="2228164" y="1376980"/>
        <a:ext cx="2027926" cy="1492375"/>
      </dsp:txXfrm>
    </dsp:sp>
    <dsp:sp modelId="{0C835282-739B-4051-B01D-22C508CE7C25}">
      <dsp:nvSpPr>
        <dsp:cNvPr id="0" name=""/>
        <dsp:cNvSpPr/>
      </dsp:nvSpPr>
      <dsp:spPr>
        <a:xfrm>
          <a:off x="4458883" y="1376980"/>
          <a:ext cx="2027926" cy="1492375"/>
        </a:xfrm>
        <a:prstGeom prst="rect">
          <a:avLst/>
        </a:prstGeom>
        <a:solidFill>
          <a:schemeClr val="accent1">
            <a:shade val="80000"/>
            <a:hueOff val="162758"/>
            <a:satOff val="3105"/>
            <a:lumOff val="13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Constantia" pitchFamily="18" charset="0"/>
            </a:rPr>
            <a:t>Московский городской совет блокадников Ленинграда района Богородское  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8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sp:txBody>
      <dsp:txXfrm>
        <a:off x="4458883" y="1376980"/>
        <a:ext cx="2027926" cy="1492375"/>
      </dsp:txXfrm>
    </dsp:sp>
    <dsp:sp modelId="{0A4A42CA-760D-4B37-B218-F51AAF89A039}">
      <dsp:nvSpPr>
        <dsp:cNvPr id="0" name=""/>
        <dsp:cNvSpPr/>
      </dsp:nvSpPr>
      <dsp:spPr>
        <a:xfrm>
          <a:off x="6689603" y="1376980"/>
          <a:ext cx="2027926" cy="1492375"/>
        </a:xfrm>
        <a:prstGeom prst="rect">
          <a:avLst/>
        </a:prstGeom>
        <a:solidFill>
          <a:schemeClr val="accent1">
            <a:shade val="80000"/>
            <a:hueOff val="189884"/>
            <a:satOff val="3623"/>
            <a:lumOff val="15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Constantia" pitchFamily="18" charset="0"/>
            </a:rPr>
            <a:t>Общественная организация «Ассоциация жертв политических репрессий» 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78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</a:t>
          </a:r>
        </a:p>
      </dsp:txBody>
      <dsp:txXfrm>
        <a:off x="6689603" y="1376980"/>
        <a:ext cx="2027926" cy="1492375"/>
      </dsp:txXfrm>
    </dsp:sp>
    <dsp:sp modelId="{49BADD1D-1738-44C4-AEE5-9A81F5804333}">
      <dsp:nvSpPr>
        <dsp:cNvPr id="0" name=""/>
        <dsp:cNvSpPr/>
      </dsp:nvSpPr>
      <dsp:spPr>
        <a:xfrm>
          <a:off x="856657" y="3036314"/>
          <a:ext cx="2027926" cy="1329062"/>
        </a:xfrm>
        <a:prstGeom prst="rect">
          <a:avLst/>
        </a:prstGeom>
        <a:solidFill>
          <a:schemeClr val="accent1">
            <a:shade val="80000"/>
            <a:hueOff val="217011"/>
            <a:satOff val="4140"/>
            <a:lumOff val="18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Constantia" pitchFamily="18" charset="0"/>
            </a:rPr>
            <a:t>Общественная организация родителей инвалидов </a:t>
          </a:r>
          <a:r>
            <a:rPr lang="ru-RU" sz="1200" kern="1200" dirty="0" smtClean="0">
              <a:latin typeface="Constantia" pitchFamily="18" charset="0"/>
            </a:rPr>
            <a:t>«Особый мир»</a:t>
          </a:r>
          <a:endParaRPr lang="en-US" sz="1200" kern="1200" dirty="0">
            <a:latin typeface="Constantia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65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sp:txBody>
      <dsp:txXfrm>
        <a:off x="856657" y="3036314"/>
        <a:ext cx="2027926" cy="1329062"/>
      </dsp:txXfrm>
    </dsp:sp>
    <dsp:sp modelId="{8E8EAC51-F605-4EBD-9223-C7DF401325A6}">
      <dsp:nvSpPr>
        <dsp:cNvPr id="0" name=""/>
        <dsp:cNvSpPr/>
      </dsp:nvSpPr>
      <dsp:spPr>
        <a:xfrm>
          <a:off x="3283315" y="3036314"/>
          <a:ext cx="2027926" cy="1329062"/>
        </a:xfrm>
        <a:prstGeom prst="rect">
          <a:avLst/>
        </a:prstGeom>
        <a:solidFill>
          <a:schemeClr val="accent1">
            <a:shade val="80000"/>
            <a:hueOff val="244137"/>
            <a:satOff val="4658"/>
            <a:lumOff val="205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Constantia" pitchFamily="18" charset="0"/>
            </a:rPr>
            <a:t>Региональная благотворительная общественная </a:t>
          </a:r>
          <a:r>
            <a:rPr lang="ru-RU" sz="1200" kern="1200" dirty="0">
              <a:latin typeface="Constantia" pitchFamily="18" charset="0"/>
            </a:rPr>
            <a:t>организация </a:t>
          </a:r>
          <a:r>
            <a:rPr lang="ru-RU" sz="1200" kern="1200" dirty="0" smtClean="0">
              <a:latin typeface="Constantia" pitchFamily="18" charset="0"/>
            </a:rPr>
            <a:t>«Не такие как все»</a:t>
          </a:r>
          <a:endParaRPr lang="en-US" sz="1200" kern="1200" dirty="0">
            <a:latin typeface="Constantia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14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sp:txBody>
      <dsp:txXfrm>
        <a:off x="3283315" y="3036314"/>
        <a:ext cx="2027926" cy="1329062"/>
      </dsp:txXfrm>
    </dsp:sp>
    <dsp:sp modelId="{A8A8B095-C8E6-42FC-A59E-BE841821F6B5}">
      <dsp:nvSpPr>
        <dsp:cNvPr id="0" name=""/>
        <dsp:cNvSpPr/>
      </dsp:nvSpPr>
      <dsp:spPr>
        <a:xfrm>
          <a:off x="5810050" y="3034781"/>
          <a:ext cx="2027926" cy="1310494"/>
        </a:xfrm>
        <a:prstGeom prst="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>
              <a:latin typeface="Constantia" pitchFamily="18" charset="0"/>
            </a:rPr>
            <a:t>Общественная организация Союз «Чернобыль» Москвы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129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rPr>
            <a:t>чел. </a:t>
          </a:r>
        </a:p>
      </dsp:txBody>
      <dsp:txXfrm>
        <a:off x="5810050" y="3034781"/>
        <a:ext cx="2027926" cy="13104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425FC-3FDB-4E76-A37D-172D413802AE}">
      <dsp:nvSpPr>
        <dsp:cNvPr id="0" name=""/>
        <dsp:cNvSpPr/>
      </dsp:nvSpPr>
      <dsp:spPr>
        <a:xfrm rot="5400000">
          <a:off x="4627486" y="-3239775"/>
          <a:ext cx="542794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Оказание материальной помощи льготным категориям граждан (денежное) 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 rot="-5400000">
        <a:off x="1271314" y="142894"/>
        <a:ext cx="7228643" cy="489800"/>
      </dsp:txXfrm>
    </dsp:sp>
    <dsp:sp modelId="{4437A34F-7D8A-4C3E-939E-062E5B18B791}">
      <dsp:nvSpPr>
        <dsp:cNvPr id="0" name=""/>
        <dsp:cNvSpPr/>
      </dsp:nvSpPr>
      <dsp:spPr>
        <a:xfrm>
          <a:off x="587" y="2644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семьям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08" y="35765"/>
        <a:ext cx="1204483" cy="612250"/>
      </dsp:txXfrm>
    </dsp:sp>
    <dsp:sp modelId="{BA323762-D120-4FBE-A2E7-F303827ECF54}">
      <dsp:nvSpPr>
        <dsp:cNvPr id="0" name=""/>
        <dsp:cNvSpPr/>
      </dsp:nvSpPr>
      <dsp:spPr>
        <a:xfrm rot="5400000">
          <a:off x="4633165" y="-2528231"/>
          <a:ext cx="542794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Оказание социальных услуг по посещению бассейна льготными категориями граждан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  <a:cs typeface="Times New Roman" panose="02020603050405020304" pitchFamily="18" charset="0"/>
          </a:endParaRPr>
        </a:p>
      </dsp:txBody>
      <dsp:txXfrm rot="-5400000">
        <a:off x="1276993" y="854438"/>
        <a:ext cx="7228643" cy="489800"/>
      </dsp:txXfrm>
    </dsp:sp>
    <dsp:sp modelId="{0CBFFAFD-14FA-4F10-8BD9-594BE9932304}">
      <dsp:nvSpPr>
        <dsp:cNvPr id="0" name=""/>
        <dsp:cNvSpPr/>
      </dsp:nvSpPr>
      <dsp:spPr>
        <a:xfrm>
          <a:off x="587" y="715061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1 142 талона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08" y="748182"/>
        <a:ext cx="1204483" cy="612250"/>
      </dsp:txXfrm>
    </dsp:sp>
    <dsp:sp modelId="{5E3BCED7-970D-4A06-B229-7846DF6B6348}">
      <dsp:nvSpPr>
        <dsp:cNvPr id="0" name=""/>
        <dsp:cNvSpPr/>
      </dsp:nvSpPr>
      <dsp:spPr>
        <a:xfrm rot="5400000">
          <a:off x="4627486" y="-1842671"/>
          <a:ext cx="542794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Приобретение билетов в театры, музеи и новогодние мероприятия для льготных категорий граждан района Богородское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 rot="-5400000">
        <a:off x="1271314" y="1539998"/>
        <a:ext cx="7228643" cy="489800"/>
      </dsp:txXfrm>
    </dsp:sp>
    <dsp:sp modelId="{19243D98-93FE-4C83-985D-87B202F3F461}">
      <dsp:nvSpPr>
        <dsp:cNvPr id="0" name=""/>
        <dsp:cNvSpPr/>
      </dsp:nvSpPr>
      <dsp:spPr>
        <a:xfrm>
          <a:off x="0" y="1410930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1090 шт.</a:t>
          </a:r>
          <a:endParaRPr lang="ru-RU" sz="1200" b="1" kern="1200" dirty="0">
            <a:solidFill>
              <a:schemeClr val="l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121" y="1444051"/>
        <a:ext cx="1204483" cy="612250"/>
      </dsp:txXfrm>
    </dsp:sp>
    <dsp:sp modelId="{14BF583D-F541-4C52-A74E-22B7CB9FD372}">
      <dsp:nvSpPr>
        <dsp:cNvPr id="0" name=""/>
        <dsp:cNvSpPr/>
      </dsp:nvSpPr>
      <dsp:spPr>
        <a:xfrm rot="5400000">
          <a:off x="4627486" y="-1130254"/>
          <a:ext cx="542794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cs typeface="Times New Roman" panose="02020603050405020304" pitchFamily="18" charset="0"/>
            </a:rPr>
            <a:t>Проведение экскурсий для льготных категорий граждан района Богородское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 rot="-5400000">
        <a:off x="1271314" y="2252415"/>
        <a:ext cx="7228643" cy="489800"/>
      </dsp:txXfrm>
    </dsp:sp>
    <dsp:sp modelId="{07E30064-92B3-4F71-8AC5-85F9C3EB47A5}">
      <dsp:nvSpPr>
        <dsp:cNvPr id="0" name=""/>
        <dsp:cNvSpPr/>
      </dsp:nvSpPr>
      <dsp:spPr>
        <a:xfrm>
          <a:off x="587" y="2139896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экскурсий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08" y="2173017"/>
        <a:ext cx="1204483" cy="612250"/>
      </dsp:txXfrm>
    </dsp:sp>
    <dsp:sp modelId="{A33C613F-B744-405D-A0DE-5D7F81ADE334}">
      <dsp:nvSpPr>
        <dsp:cNvPr id="0" name=""/>
        <dsp:cNvSpPr/>
      </dsp:nvSpPr>
      <dsp:spPr>
        <a:xfrm rot="5400000">
          <a:off x="4547543" y="-405743"/>
          <a:ext cx="702679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Праздничные памятные мероприятия и приобретение подарков (продуктовых сертификатов магазинов «Лента») для льготных категорий граждан района Богородское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 rot="-5400000">
        <a:off x="1271313" y="2904789"/>
        <a:ext cx="7220838" cy="634075"/>
      </dsp:txXfrm>
    </dsp:sp>
    <dsp:sp modelId="{AB6AAAB1-16FD-461F-8316-826B0EBD3867}">
      <dsp:nvSpPr>
        <dsp:cNvPr id="0" name=""/>
        <dsp:cNvSpPr/>
      </dsp:nvSpPr>
      <dsp:spPr>
        <a:xfrm>
          <a:off x="0" y="2866958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927 </a:t>
          </a: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шт.</a:t>
          </a:r>
        </a:p>
      </dsp:txBody>
      <dsp:txXfrm>
        <a:off x="33121" y="2900079"/>
        <a:ext cx="1204483" cy="612250"/>
      </dsp:txXfrm>
    </dsp:sp>
    <dsp:sp modelId="{FD496087-E1D4-46FB-A546-743C5C9DC70E}">
      <dsp:nvSpPr>
        <dsp:cNvPr id="0" name=""/>
        <dsp:cNvSpPr/>
      </dsp:nvSpPr>
      <dsp:spPr>
        <a:xfrm rot="5400000">
          <a:off x="4569803" y="318767"/>
          <a:ext cx="658159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Приобретение </a:t>
          </a: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сертификатов в сеть магазинов «Детский мир» для </a:t>
          </a:r>
          <a:r>
            <a:rPr lang="ru-RU" sz="12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первоклассников из малообеспеченных и многодетных семей района </a:t>
          </a: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Богородское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 rot="-5400000">
        <a:off x="1271313" y="3649387"/>
        <a:ext cx="7223011" cy="593901"/>
      </dsp:txXfrm>
    </dsp:sp>
    <dsp:sp modelId="{3AD373EE-A93E-4DEE-9A35-9DF1F72272BE}">
      <dsp:nvSpPr>
        <dsp:cNvPr id="0" name=""/>
        <dsp:cNvSpPr/>
      </dsp:nvSpPr>
      <dsp:spPr>
        <a:xfrm>
          <a:off x="587" y="3588918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116 </a:t>
          </a: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шт.</a:t>
          </a:r>
        </a:p>
      </dsp:txBody>
      <dsp:txXfrm>
        <a:off x="33708" y="3622039"/>
        <a:ext cx="1204483" cy="612250"/>
      </dsp:txXfrm>
    </dsp:sp>
    <dsp:sp modelId="{68FA064A-89FB-4E02-B445-D7982A6BBCDA}">
      <dsp:nvSpPr>
        <dsp:cNvPr id="0" name=""/>
        <dsp:cNvSpPr/>
      </dsp:nvSpPr>
      <dsp:spPr>
        <a:xfrm rot="5400000">
          <a:off x="4627486" y="1031185"/>
          <a:ext cx="542794" cy="72551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Приобретение цветочных композиций и срезанных цветов для жителей района Богородское</a:t>
          </a:r>
        </a:p>
      </dsp:txBody>
      <dsp:txXfrm rot="-5400000">
        <a:off x="1271314" y="4413855"/>
        <a:ext cx="7228643" cy="489800"/>
      </dsp:txXfrm>
    </dsp:sp>
    <dsp:sp modelId="{FBE776C2-4C7B-4D77-8CD1-969EC8C31EA0}">
      <dsp:nvSpPr>
        <dsp:cNvPr id="0" name=""/>
        <dsp:cNvSpPr/>
      </dsp:nvSpPr>
      <dsp:spPr>
        <a:xfrm>
          <a:off x="587" y="4301336"/>
          <a:ext cx="1270725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1000 </a:t>
          </a: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гвоздик,               5 корзин,               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 </a:t>
          </a: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букетов</a:t>
          </a:r>
        </a:p>
      </dsp:txBody>
      <dsp:txXfrm>
        <a:off x="33708" y="4334457"/>
        <a:ext cx="1204483" cy="612250"/>
      </dsp:txXfrm>
    </dsp:sp>
    <dsp:sp modelId="{EBC842E9-C943-47AE-96B3-3C3DBF13ECC3}">
      <dsp:nvSpPr>
        <dsp:cNvPr id="0" name=""/>
        <dsp:cNvSpPr/>
      </dsp:nvSpPr>
      <dsp:spPr>
        <a:xfrm rot="5400000">
          <a:off x="4613044" y="1705896"/>
          <a:ext cx="542794" cy="72942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Монтаж системы автоматизированной пожарной системы и оповещениях при пожаре в помещениях ОПОП (Ивантеевская ул. д. 10;  Краснобогатырская ул., д.21; Бойцовая ул., д.22,к.1; Краснобогатырская ул., д.19, к.2)</a:t>
          </a:r>
          <a:endParaRPr lang="ru-RU" sz="1200" kern="1200" dirty="0">
            <a:solidFill>
              <a:schemeClr val="tx2">
                <a:lumMod val="75000"/>
              </a:schemeClr>
            </a:solidFill>
            <a:latin typeface="Constantia" pitchFamily="18" charset="0"/>
          </a:endParaRPr>
        </a:p>
      </dsp:txBody>
      <dsp:txXfrm rot="-5400000">
        <a:off x="1237338" y="5108100"/>
        <a:ext cx="7267710" cy="489800"/>
      </dsp:txXfrm>
    </dsp:sp>
    <dsp:sp modelId="{5DF14978-B6C7-4D5B-AA31-F5158D7F771D}">
      <dsp:nvSpPr>
        <dsp:cNvPr id="0" name=""/>
        <dsp:cNvSpPr/>
      </dsp:nvSpPr>
      <dsp:spPr>
        <a:xfrm>
          <a:off x="587" y="5013753"/>
          <a:ext cx="1236750" cy="6784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 помещения</a:t>
          </a:r>
          <a:endParaRPr lang="ru-RU" sz="12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708" y="5046874"/>
        <a:ext cx="1170508" cy="612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B4B8C-535D-47EB-B23A-2BEB0BF516F0}">
      <dsp:nvSpPr>
        <dsp:cNvPr id="0" name=""/>
        <dsp:cNvSpPr/>
      </dsp:nvSpPr>
      <dsp:spPr>
        <a:xfrm rot="5400000">
          <a:off x="2814667" y="-1113685"/>
          <a:ext cx="555650" cy="29259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гвоздик</a:t>
          </a:r>
        </a:p>
      </dsp:txBody>
      <dsp:txXfrm rot="-5400000">
        <a:off x="1629535" y="98572"/>
        <a:ext cx="2898791" cy="501400"/>
      </dsp:txXfrm>
    </dsp:sp>
    <dsp:sp modelId="{6990FC68-50F6-4157-8BFD-10CC77C99A25}">
      <dsp:nvSpPr>
        <dsp:cNvPr id="0" name=""/>
        <dsp:cNvSpPr/>
      </dsp:nvSpPr>
      <dsp:spPr>
        <a:xfrm>
          <a:off x="0" y="1038"/>
          <a:ext cx="1645828" cy="69456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1000</a:t>
          </a:r>
          <a:endParaRPr lang="ru-RU" sz="3500" kern="1200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>
        <a:off x="33906" y="34944"/>
        <a:ext cx="1578016" cy="626751"/>
      </dsp:txXfrm>
    </dsp:sp>
    <dsp:sp modelId="{F8A1F762-6F91-4DA6-9B1D-A4D24DF9996C}">
      <dsp:nvSpPr>
        <dsp:cNvPr id="0" name=""/>
        <dsp:cNvSpPr/>
      </dsp:nvSpPr>
      <dsp:spPr>
        <a:xfrm rot="5400000">
          <a:off x="2830961" y="-382360"/>
          <a:ext cx="555650" cy="29259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корзин</a:t>
          </a:r>
        </a:p>
      </dsp:txBody>
      <dsp:txXfrm rot="-5400000">
        <a:off x="1645829" y="829897"/>
        <a:ext cx="2898791" cy="501400"/>
      </dsp:txXfrm>
    </dsp:sp>
    <dsp:sp modelId="{A9A13D3A-D0E1-4C0D-ADE7-92ABA8DC08BC}">
      <dsp:nvSpPr>
        <dsp:cNvPr id="0" name=""/>
        <dsp:cNvSpPr/>
      </dsp:nvSpPr>
      <dsp:spPr>
        <a:xfrm>
          <a:off x="0" y="729024"/>
          <a:ext cx="1645828" cy="694563"/>
        </a:xfrm>
        <a:prstGeom prst="roundRect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5</a:t>
          </a:r>
        </a:p>
      </dsp:txBody>
      <dsp:txXfrm>
        <a:off x="33906" y="762930"/>
        <a:ext cx="1578016" cy="626751"/>
      </dsp:txXfrm>
    </dsp:sp>
    <dsp:sp modelId="{1F90F41B-C417-4728-941B-B0111048C4C8}">
      <dsp:nvSpPr>
        <dsp:cNvPr id="0" name=""/>
        <dsp:cNvSpPr/>
      </dsp:nvSpPr>
      <dsp:spPr>
        <a:xfrm rot="5400000">
          <a:off x="2830961" y="343958"/>
          <a:ext cx="555650" cy="29259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>
              <a:ln w="17780" cmpd="sng"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букетов</a:t>
          </a:r>
        </a:p>
      </dsp:txBody>
      <dsp:txXfrm rot="-5400000">
        <a:off x="1645829" y="1556216"/>
        <a:ext cx="2898791" cy="501400"/>
      </dsp:txXfrm>
    </dsp:sp>
    <dsp:sp modelId="{655B4696-6155-4156-B4C0-EBE65FE14091}">
      <dsp:nvSpPr>
        <dsp:cNvPr id="0" name=""/>
        <dsp:cNvSpPr/>
      </dsp:nvSpPr>
      <dsp:spPr>
        <a:xfrm>
          <a:off x="0" y="1459635"/>
          <a:ext cx="1645828" cy="694563"/>
        </a:xfrm>
        <a:prstGeom prst="roundRec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n w="17780" cmpd="sng">
                <a:prstDash val="solid"/>
                <a:miter lim="800000"/>
              </a:ln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rPr>
            <a:t>30</a:t>
          </a:r>
          <a:endParaRPr lang="ru-RU" sz="3500" kern="1200" dirty="0">
            <a:ln w="17780" cmpd="sng">
              <a:prstDash val="solid"/>
              <a:miter lim="800000"/>
            </a:ln>
            <a:latin typeface="Constantia" pitchFamily="18" charset="0"/>
            <a:ea typeface="Open Sans" panose="020B0606030504020204" pitchFamily="34" charset="0"/>
            <a:cs typeface="Lucida Sans Unicode" panose="020B0602030504020204" pitchFamily="34" charset="0"/>
          </a:endParaRPr>
        </a:p>
      </dsp:txBody>
      <dsp:txXfrm>
        <a:off x="33906" y="1493541"/>
        <a:ext cx="1578016" cy="6267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ACB28-C610-4657-8CC6-2D9DD0AE6349}">
      <dsp:nvSpPr>
        <dsp:cNvPr id="0" name=""/>
        <dsp:cNvSpPr/>
      </dsp:nvSpPr>
      <dsp:spPr>
        <a:xfrm>
          <a:off x="2084496" y="-28507"/>
          <a:ext cx="1871527" cy="1027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ОМВД России по району Богородское города Москвы</a:t>
          </a:r>
          <a:endParaRPr lang="ru-RU" sz="1400" kern="12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sp:txBody>
      <dsp:txXfrm>
        <a:off x="2134632" y="21629"/>
        <a:ext cx="1771255" cy="926778"/>
      </dsp:txXfrm>
    </dsp:sp>
    <dsp:sp modelId="{F08ADBCC-473D-4D58-B621-75E21446DA96}">
      <dsp:nvSpPr>
        <dsp:cNvPr id="0" name=""/>
        <dsp:cNvSpPr/>
      </dsp:nvSpPr>
      <dsp:spPr>
        <a:xfrm>
          <a:off x="1207985" y="485017"/>
          <a:ext cx="3624549" cy="3624549"/>
        </a:xfrm>
        <a:custGeom>
          <a:avLst/>
          <a:gdLst/>
          <a:ahLst/>
          <a:cxnLst/>
          <a:rect l="0" t="0" r="0" b="0"/>
          <a:pathLst>
            <a:path>
              <a:moveTo>
                <a:pt x="2754109" y="263957"/>
              </a:moveTo>
              <a:arcTo wR="1812274" hR="1812274" stAng="18078719" swAng="13282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4A844-6518-4E4E-A395-E6AAC17D9F34}">
      <dsp:nvSpPr>
        <dsp:cNvPr id="0" name=""/>
        <dsp:cNvSpPr/>
      </dsp:nvSpPr>
      <dsp:spPr>
        <a:xfrm>
          <a:off x="3808071" y="1223743"/>
          <a:ext cx="1871527" cy="1027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Территориальный отдел по вопросам опеки и попечительства № 4</a:t>
          </a:r>
          <a:endParaRPr lang="ru-RU" sz="1400" kern="12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sp:txBody>
      <dsp:txXfrm>
        <a:off x="3858207" y="1273879"/>
        <a:ext cx="1771255" cy="926778"/>
      </dsp:txXfrm>
    </dsp:sp>
    <dsp:sp modelId="{74475A67-9C6E-454E-B447-E1A600ED5377}">
      <dsp:nvSpPr>
        <dsp:cNvPr id="0" name=""/>
        <dsp:cNvSpPr/>
      </dsp:nvSpPr>
      <dsp:spPr>
        <a:xfrm>
          <a:off x="1207985" y="485017"/>
          <a:ext cx="3624549" cy="3624549"/>
        </a:xfrm>
        <a:custGeom>
          <a:avLst/>
          <a:gdLst/>
          <a:ahLst/>
          <a:cxnLst/>
          <a:rect l="0" t="0" r="0" b="0"/>
          <a:pathLst>
            <a:path>
              <a:moveTo>
                <a:pt x="3624188" y="1776123"/>
              </a:moveTo>
              <a:arcTo wR="1812274" hR="1812274" stAng="21531418" swAng="19517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8FD85-332F-43E8-A1D0-970969181176}">
      <dsp:nvSpPr>
        <dsp:cNvPr id="0" name=""/>
        <dsp:cNvSpPr/>
      </dsp:nvSpPr>
      <dsp:spPr>
        <a:xfrm>
          <a:off x="3149724" y="3249928"/>
          <a:ext cx="1871527" cy="1027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 </a:t>
          </a:r>
          <a:r>
            <a:rPr lang="ru-RU" sz="1400" kern="12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ГБУЗ «ДГП № 28 ДЗМ»</a:t>
          </a:r>
          <a:endParaRPr lang="ru-RU" sz="1400" kern="12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sp:txBody>
      <dsp:txXfrm>
        <a:off x="3199860" y="3300064"/>
        <a:ext cx="1771255" cy="926778"/>
      </dsp:txXfrm>
    </dsp:sp>
    <dsp:sp modelId="{8E283585-FAE5-428E-9246-EE5625E00CC9}">
      <dsp:nvSpPr>
        <dsp:cNvPr id="0" name=""/>
        <dsp:cNvSpPr/>
      </dsp:nvSpPr>
      <dsp:spPr>
        <a:xfrm>
          <a:off x="1207985" y="485017"/>
          <a:ext cx="3624549" cy="3624549"/>
        </a:xfrm>
        <a:custGeom>
          <a:avLst/>
          <a:gdLst/>
          <a:ahLst/>
          <a:cxnLst/>
          <a:rect l="0" t="0" r="0" b="0"/>
          <a:pathLst>
            <a:path>
              <a:moveTo>
                <a:pt x="1939156" y="3620102"/>
              </a:moveTo>
              <a:arcTo wR="1812274" hR="1812274" stAng="5159118" swAng="48176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0C52C-4A9B-47DD-9BE0-919E82457F6C}">
      <dsp:nvSpPr>
        <dsp:cNvPr id="0" name=""/>
        <dsp:cNvSpPr/>
      </dsp:nvSpPr>
      <dsp:spPr>
        <a:xfrm>
          <a:off x="1019267" y="3249928"/>
          <a:ext cx="1871527" cy="1027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 Образовательные </a:t>
          </a:r>
          <a:r>
            <a:rPr lang="ru-RU" sz="1400" kern="1200" dirty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организации </a:t>
          </a:r>
          <a:r>
            <a:rPr lang="ru-RU" sz="1400" kern="1200" dirty="0" smtClean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района Богородское</a:t>
          </a:r>
          <a:endParaRPr lang="ru-RU" sz="1400" kern="1200" dirty="0">
            <a:solidFill>
              <a:schemeClr val="bg1"/>
            </a:solidFill>
            <a:latin typeface="Constantia" pitchFamily="18" charset="0"/>
            <a:ea typeface="Cambria" pitchFamily="18" charset="0"/>
          </a:endParaRPr>
        </a:p>
      </dsp:txBody>
      <dsp:txXfrm>
        <a:off x="1069403" y="3300064"/>
        <a:ext cx="1771255" cy="926778"/>
      </dsp:txXfrm>
    </dsp:sp>
    <dsp:sp modelId="{1DBA23A2-B44E-41B4-A408-F2E6E8ADEDF6}">
      <dsp:nvSpPr>
        <dsp:cNvPr id="0" name=""/>
        <dsp:cNvSpPr/>
      </dsp:nvSpPr>
      <dsp:spPr>
        <a:xfrm>
          <a:off x="1207985" y="485017"/>
          <a:ext cx="3624549" cy="3624549"/>
        </a:xfrm>
        <a:custGeom>
          <a:avLst/>
          <a:gdLst/>
          <a:ahLst/>
          <a:cxnLst/>
          <a:rect l="0" t="0" r="0" b="0"/>
          <a:pathLst>
            <a:path>
              <a:moveTo>
                <a:pt x="265164" y="2756090"/>
              </a:moveTo>
              <a:arcTo wR="1812274" hR="1812274" stAng="8916881" swAng="19517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53442-E264-4308-B73F-4DBBFCA810F7}">
      <dsp:nvSpPr>
        <dsp:cNvPr id="0" name=""/>
        <dsp:cNvSpPr/>
      </dsp:nvSpPr>
      <dsp:spPr>
        <a:xfrm>
          <a:off x="360920" y="1223743"/>
          <a:ext cx="1871527" cy="1027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  <a:latin typeface="Constantia" pitchFamily="18" charset="0"/>
              <a:ea typeface="Cambria" pitchFamily="18" charset="0"/>
            </a:rPr>
            <a:t>ГБУ г. Москвы «Мой семейный центр «Ориентир»</a:t>
          </a:r>
        </a:p>
      </dsp:txBody>
      <dsp:txXfrm>
        <a:off x="411056" y="1273879"/>
        <a:ext cx="1771255" cy="926778"/>
      </dsp:txXfrm>
    </dsp:sp>
    <dsp:sp modelId="{9E3C9B07-3743-4AB7-80A9-079BD4E2A115}">
      <dsp:nvSpPr>
        <dsp:cNvPr id="0" name=""/>
        <dsp:cNvSpPr/>
      </dsp:nvSpPr>
      <dsp:spPr>
        <a:xfrm>
          <a:off x="1207985" y="485017"/>
          <a:ext cx="3624549" cy="3624549"/>
        </a:xfrm>
        <a:custGeom>
          <a:avLst/>
          <a:gdLst/>
          <a:ahLst/>
          <a:cxnLst/>
          <a:rect l="0" t="0" r="0" b="0"/>
          <a:pathLst>
            <a:path>
              <a:moveTo>
                <a:pt x="356410" y="733015"/>
              </a:moveTo>
              <a:arcTo wR="1812274" hR="1812274" stAng="12993014" swAng="13282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E84FD-A609-4F3A-B7B5-775F7CB03C9F}">
      <dsp:nvSpPr>
        <dsp:cNvPr id="0" name=""/>
        <dsp:cNvSpPr/>
      </dsp:nvSpPr>
      <dsp:spPr>
        <a:xfrm>
          <a:off x="2952" y="762275"/>
          <a:ext cx="3723710" cy="2291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Проведено </a:t>
          </a:r>
          <a:r>
            <a:rPr lang="ru-RU" sz="1200" b="1" i="0" u="none" strike="noStrike" kern="1200" baseline="0" dirty="0" smtClean="0">
              <a:latin typeface="Constantia" pitchFamily="18" charset="0"/>
              <a:ea typeface="+mn-ea"/>
              <a:cs typeface="+mn-cs"/>
            </a:rPr>
            <a:t>24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 </a:t>
          </a: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заседания, из них: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- 4 расширенных, с участием всех служб системы профилактики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- 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12 </a:t>
          </a:r>
          <a:r>
            <a:rPr lang="ru-RU" sz="1200" b="0" i="0" u="none" strike="noStrike" kern="1200" baseline="0" dirty="0">
              <a:latin typeface="Constantia" pitchFamily="18" charset="0"/>
              <a:ea typeface="+mn-ea"/>
              <a:cs typeface="+mn-cs"/>
            </a:rPr>
            <a:t>- с участием представителя прокуратуры – старшего помощника межрайонной Преображенской прокуратуры г. Москвы                      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А.А. </a:t>
          </a:r>
          <a:r>
            <a:rPr lang="ru-RU" sz="1200" b="0" i="0" u="none" strike="noStrike" kern="1200" baseline="0" dirty="0" err="1" smtClean="0">
              <a:latin typeface="Constantia" pitchFamily="18" charset="0"/>
              <a:ea typeface="+mn-ea"/>
              <a:cs typeface="+mn-cs"/>
            </a:rPr>
            <a:t>Новоселовой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; помощника межрайонной Преображенской прокуратуры г. Москвы </a:t>
          </a:r>
          <a:r>
            <a:rPr lang="ru-RU" sz="1200" b="0" i="0" u="none" strike="noStrike" kern="1200" baseline="0" dirty="0" err="1" smtClean="0">
              <a:latin typeface="Constantia" pitchFamily="18" charset="0"/>
              <a:ea typeface="+mn-ea"/>
              <a:cs typeface="+mn-cs"/>
            </a:rPr>
            <a:t>Н.Д.Борисова</a:t>
          </a: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; помощника межрайонной Преображенской прокуратуры г. Москвы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И.М. Манухина. </a:t>
          </a:r>
          <a:endParaRPr lang="ru-RU" sz="1200" b="0" i="0" u="none" strike="noStrike" kern="1200" baseline="0" dirty="0">
            <a:latin typeface="Constantia" pitchFamily="18" charset="0"/>
            <a:ea typeface="+mn-ea"/>
            <a:cs typeface="+mn-cs"/>
          </a:endParaRPr>
        </a:p>
      </dsp:txBody>
      <dsp:txXfrm>
        <a:off x="70079" y="829402"/>
        <a:ext cx="3589456" cy="2157618"/>
      </dsp:txXfrm>
    </dsp:sp>
    <dsp:sp modelId="{D70C873F-D920-4E0C-8CBE-9F890B71B3B1}">
      <dsp:nvSpPr>
        <dsp:cNvPr id="0" name=""/>
        <dsp:cNvSpPr/>
      </dsp:nvSpPr>
      <dsp:spPr>
        <a:xfrm>
          <a:off x="3975861" y="1599206"/>
          <a:ext cx="528299" cy="618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>
            <a:solidFill>
              <a:schemeClr val="bg1"/>
            </a:solidFill>
          </a:endParaRPr>
        </a:p>
      </dsp:txBody>
      <dsp:txXfrm>
        <a:off x="3975861" y="1722808"/>
        <a:ext cx="369809" cy="370806"/>
      </dsp:txXfrm>
    </dsp:sp>
    <dsp:sp modelId="{0E32D2A6-5141-4908-A10F-5FF187ECCA1B}">
      <dsp:nvSpPr>
        <dsp:cNvPr id="0" name=""/>
        <dsp:cNvSpPr/>
      </dsp:nvSpPr>
      <dsp:spPr>
        <a:xfrm>
          <a:off x="4723453" y="1417751"/>
          <a:ext cx="1227622" cy="980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lang="ru-RU" sz="1200" b="1" i="0" u="none" strike="noStrike" kern="1200" baseline="0" dirty="0">
              <a:solidFill>
                <a:srgbClr val="1F497D">
                  <a:lumMod val="75000"/>
                </a:srgbClr>
              </a:solidFill>
              <a:latin typeface="Constantia" pitchFamily="18" charset="0"/>
              <a:ea typeface="+mn-ea"/>
              <a:cs typeface="+mn-cs"/>
            </a:defRPr>
          </a:pPr>
          <a:r>
            <a:rPr lang="ru-RU" sz="1200" b="0" i="0" u="none" strike="noStrike" kern="1200" baseline="0" dirty="0">
              <a:solidFill>
                <a:schemeClr val="bg1"/>
              </a:solidFill>
              <a:latin typeface="Constantia" pitchFamily="18" charset="0"/>
              <a:ea typeface="+mn-ea"/>
              <a:cs typeface="+mn-cs"/>
            </a:rPr>
            <a:t>Вынесено </a:t>
          </a:r>
          <a:r>
            <a:rPr lang="ru-RU" sz="1200" b="1" i="0" u="none" strike="noStrike" kern="1200" baseline="0" dirty="0" smtClean="0">
              <a:solidFill>
                <a:schemeClr val="bg1"/>
              </a:solidFill>
              <a:latin typeface="Constantia" pitchFamily="18" charset="0"/>
              <a:ea typeface="+mn-ea"/>
              <a:cs typeface="+mn-cs"/>
            </a:rPr>
            <a:t>312</a:t>
          </a:r>
          <a:endParaRPr lang="ru-RU" sz="1200" b="1" i="0" u="none" strike="noStrike" kern="1200" baseline="0" dirty="0">
            <a:solidFill>
              <a:schemeClr val="bg1"/>
            </a:solidFill>
            <a:latin typeface="Constantia" pitchFamily="18" charset="0"/>
            <a:ea typeface="+mn-ea"/>
            <a:cs typeface="+mn-cs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lang="ru-RU" sz="1200" b="1" i="0" u="none" strike="noStrike" kern="1200" baseline="0" dirty="0">
              <a:solidFill>
                <a:srgbClr val="1F497D">
                  <a:lumMod val="75000"/>
                </a:srgbClr>
              </a:solidFill>
              <a:latin typeface="Constantia" pitchFamily="18" charset="0"/>
              <a:ea typeface="+mn-ea"/>
              <a:cs typeface="+mn-cs"/>
            </a:defRPr>
          </a:pPr>
          <a:r>
            <a:rPr lang="ru-RU" sz="1200" b="0" i="0" u="none" strike="noStrike" kern="1200" baseline="0" dirty="0">
              <a:solidFill>
                <a:schemeClr val="bg1"/>
              </a:solidFill>
              <a:latin typeface="Constantia" pitchFamily="18" charset="0"/>
              <a:ea typeface="+mn-ea"/>
              <a:cs typeface="+mn-cs"/>
            </a:rPr>
            <a:t>постановлений</a:t>
          </a:r>
        </a:p>
      </dsp:txBody>
      <dsp:txXfrm>
        <a:off x="4752183" y="1446481"/>
        <a:ext cx="1170162" cy="9234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DD251-88F5-47CE-A163-5769E2D41FE6}">
      <dsp:nvSpPr>
        <dsp:cNvPr id="0" name=""/>
        <dsp:cNvSpPr/>
      </dsp:nvSpPr>
      <dsp:spPr>
        <a:xfrm rot="5400000">
          <a:off x="5206305" y="-1977401"/>
          <a:ext cx="1453655" cy="55841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strike="noStrike" kern="1200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приняли участие в 504 мероприятиях по охране общественного порядка </a:t>
          </a:r>
          <a:endParaRPr lang="ru-RU" sz="1200" b="0" i="0" u="none" strike="noStrike" kern="1200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sp:txBody>
      <dsp:txXfrm rot="-5400000">
        <a:off x="3141070" y="158796"/>
        <a:ext cx="5513163" cy="1311731"/>
      </dsp:txXfrm>
    </dsp:sp>
    <dsp:sp modelId="{3AE07D09-0CAC-423B-A2BD-05198CC687BC}">
      <dsp:nvSpPr>
        <dsp:cNvPr id="0" name=""/>
        <dsp:cNvSpPr/>
      </dsp:nvSpPr>
      <dsp:spPr>
        <a:xfrm>
          <a:off x="0" y="2461"/>
          <a:ext cx="3141070" cy="1624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Участие в охране общественного порядка</a:t>
          </a:r>
          <a:endParaRPr lang="ru-RU" sz="1600" b="0" i="0" u="none" strike="noStrike" kern="1200" baseline="0" dirty="0">
            <a:latin typeface="Constantia" pitchFamily="18" charset="0"/>
            <a:ea typeface="+mn-ea"/>
            <a:cs typeface="+mn-cs"/>
          </a:endParaRPr>
        </a:p>
      </dsp:txBody>
      <dsp:txXfrm>
        <a:off x="79297" y="81758"/>
        <a:ext cx="2982476" cy="1465805"/>
      </dsp:txXfrm>
    </dsp:sp>
    <dsp:sp modelId="{0D8F851F-9392-44E9-8901-A7C8A172DD85}">
      <dsp:nvSpPr>
        <dsp:cNvPr id="0" name=""/>
        <dsp:cNvSpPr/>
      </dsp:nvSpPr>
      <dsp:spPr>
        <a:xfrm rot="5400000">
          <a:off x="5176722" y="-271782"/>
          <a:ext cx="1512822" cy="55841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 </a:t>
          </a:r>
          <a:r>
            <a:rPr lang="ru-RU" sz="1200" b="0" kern="120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rPr>
            <a:t>82</a:t>
          </a:r>
          <a:r>
            <a:rPr lang="ru-RU" sz="1200" b="0" i="0" u="none" strike="noStrike" kern="1200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 </a:t>
          </a:r>
          <a:r>
            <a:rPr lang="ru-RU" sz="1200" b="0" i="0" u="none" strike="noStrike" kern="1200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профилактических мероприятия</a:t>
          </a:r>
          <a:endParaRPr lang="ru-RU" sz="1200" b="0" i="0" u="none" strike="noStrike" kern="1200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strike="noStrike" kern="1200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627 выявленных объявлений о продаже наркотических средств</a:t>
          </a:r>
          <a:endParaRPr lang="ru-RU" sz="1200" b="0" i="0" u="none" strike="noStrike" kern="1200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sp:txBody>
      <dsp:txXfrm rot="-5400000">
        <a:off x="3141071" y="1837719"/>
        <a:ext cx="5510275" cy="1365122"/>
      </dsp:txXfrm>
    </dsp:sp>
    <dsp:sp modelId="{9B2DCBB7-736F-4707-ACCD-11C833D37837}">
      <dsp:nvSpPr>
        <dsp:cNvPr id="0" name=""/>
        <dsp:cNvSpPr/>
      </dsp:nvSpPr>
      <dsp:spPr>
        <a:xfrm>
          <a:off x="0" y="1708080"/>
          <a:ext cx="3141070" cy="1624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baseline="0" dirty="0">
              <a:latin typeface="Constantia" pitchFamily="18" charset="0"/>
              <a:ea typeface="+mn-ea"/>
              <a:cs typeface="+mn-cs"/>
            </a:rPr>
            <a:t>Профилактические мероприятия  (беседы) </a:t>
          </a:r>
          <a:r>
            <a:rPr lang="ru-RU" sz="1600" b="0" i="0" u="none" strike="noStrike" kern="1200" baseline="0" dirty="0" smtClean="0">
              <a:latin typeface="Constantia" pitchFamily="18" charset="0"/>
              <a:ea typeface="+mn-ea"/>
              <a:cs typeface="+mn-cs"/>
            </a:rPr>
            <a:t>в отношении лиц, находящихся на профилактическом учете</a:t>
          </a:r>
          <a:endParaRPr lang="ru-RU" sz="1600" b="0" i="0" u="none" strike="noStrike" kern="1200" baseline="0" dirty="0">
            <a:latin typeface="Constantia" pitchFamily="18" charset="0"/>
            <a:ea typeface="+mn-ea"/>
            <a:cs typeface="+mn-cs"/>
          </a:endParaRPr>
        </a:p>
      </dsp:txBody>
      <dsp:txXfrm>
        <a:off x="79297" y="1787377"/>
        <a:ext cx="2982476" cy="1465805"/>
      </dsp:txXfrm>
    </dsp:sp>
    <dsp:sp modelId="{6208BEDE-98A4-49E4-B3DE-C25F601C4B9C}">
      <dsp:nvSpPr>
        <dsp:cNvPr id="0" name=""/>
        <dsp:cNvSpPr/>
      </dsp:nvSpPr>
      <dsp:spPr>
        <a:xfrm rot="5400000">
          <a:off x="5191793" y="1433836"/>
          <a:ext cx="1453655" cy="55841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strike="noStrike" kern="1200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в ОМВД России по району Богородское было передано </a:t>
          </a:r>
          <a:r>
            <a:rPr lang="ru-RU" sz="1200" b="0" i="0" u="none" strike="noStrike" kern="1200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30 </a:t>
          </a:r>
          <a:r>
            <a:rPr lang="ru-RU" sz="1200" b="0" i="0" u="none" strike="noStrike" kern="1200" baseline="0" dirty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материалов для проведения проверок нарушений законодательства собственниками жилых помещений.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u="none" strike="noStrike" kern="1200" baseline="0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  <a:ea typeface="+mn-ea"/>
              <a:cs typeface="+mn-cs"/>
            </a:rPr>
            <a:t>Выявлено 14 фактов незаконного проживания мигрантов</a:t>
          </a:r>
          <a:endParaRPr lang="ru-RU" sz="1200" b="0" i="0" u="none" strike="noStrike" kern="1200" baseline="0" dirty="0">
            <a:solidFill>
              <a:schemeClr val="tx2">
                <a:lumMod val="75000"/>
              </a:schemeClr>
            </a:solidFill>
            <a:latin typeface="Constantia" pitchFamily="18" charset="0"/>
            <a:ea typeface="+mn-ea"/>
            <a:cs typeface="+mn-cs"/>
          </a:endParaRPr>
        </a:p>
      </dsp:txBody>
      <dsp:txXfrm rot="-5400000">
        <a:off x="3126558" y="3570033"/>
        <a:ext cx="5513163" cy="1311731"/>
      </dsp:txXfrm>
    </dsp:sp>
    <dsp:sp modelId="{B3C93558-2E8D-4D45-85D4-AEA1FF7D995F}">
      <dsp:nvSpPr>
        <dsp:cNvPr id="0" name=""/>
        <dsp:cNvSpPr/>
      </dsp:nvSpPr>
      <dsp:spPr>
        <a:xfrm>
          <a:off x="0" y="3413699"/>
          <a:ext cx="3141070" cy="1624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baseline="0" dirty="0">
              <a:latin typeface="Constantia" pitchFamily="18" charset="0"/>
              <a:ea typeface="+mn-ea"/>
              <a:cs typeface="+mn-cs"/>
            </a:rPr>
            <a:t>Проверки «резиновых квартир»</a:t>
          </a:r>
        </a:p>
      </dsp:txBody>
      <dsp:txXfrm>
        <a:off x="79297" y="3492996"/>
        <a:ext cx="2982476" cy="1465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3595" cy="49797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7748" y="0"/>
            <a:ext cx="2943595" cy="49797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BBF70EDB-F2E7-46DB-8C5D-1096081577F0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7077"/>
            <a:ext cx="2943595" cy="4979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7748" y="9427077"/>
            <a:ext cx="2943595" cy="4979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7AEAD350-5BA8-4CD3-A2B4-36B233D37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1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3595" cy="49797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7749" y="0"/>
            <a:ext cx="2943595" cy="49797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123A3C62-2242-4875-AA86-25804AA153B0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9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7078"/>
            <a:ext cx="2943595" cy="4979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7749" y="9427078"/>
            <a:ext cx="2943595" cy="4979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85F44C84-5C5E-4466-9CC2-326DE2B43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4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B5A17-B1A0-4930-9C11-3293F3DC06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9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44C84-5C5E-4466-9CC2-326DE2B43E1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9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44C84-5C5E-4466-9CC2-326DE2B43E1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1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44C84-5C5E-4466-9CC2-326DE2B43E19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5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65772" y="6356350"/>
            <a:ext cx="2743200" cy="365125"/>
          </a:xfrm>
        </p:spPr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6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64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0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96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79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6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160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09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7380514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12328"/>
          <a:stretch/>
        </p:blipFill>
        <p:spPr>
          <a:xfrm rot="5400000" flipH="1">
            <a:off x="-1729561" y="1729560"/>
            <a:ext cx="6858003" cy="33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2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Picture 2" descr="Бело голубой фон для презентации - 60 фото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 userDrawn="1"/>
        </p:nvSpPr>
        <p:spPr>
          <a:xfrm>
            <a:off x="4876800" y="0"/>
            <a:ext cx="7380514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12328"/>
          <a:stretch/>
        </p:blipFill>
        <p:spPr>
          <a:xfrm rot="5400000">
            <a:off x="-1729561" y="1729560"/>
            <a:ext cx="6858003" cy="3398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12328"/>
          <a:stretch/>
        </p:blipFill>
        <p:spPr>
          <a:xfrm rot="16200000">
            <a:off x="7179128" y="1729558"/>
            <a:ext cx="6858003" cy="33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1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" b="24328"/>
          <a:stretch/>
        </p:blipFill>
        <p:spPr>
          <a:xfrm>
            <a:off x="0" y="1645460"/>
            <a:ext cx="12192000" cy="521254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18699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0" y="293914"/>
            <a:ext cx="1241109" cy="157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53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ветлый фон презентации - фото и картинки abrakadabra.fu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7380514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0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6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6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FCF4F-1518-4365-A031-09571CB94EF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12328"/>
          <a:stretch/>
        </p:blipFill>
        <p:spPr>
          <a:xfrm rot="5400000" flipH="1">
            <a:off x="-1729561" y="1729560"/>
            <a:ext cx="6858003" cy="33988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974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5" r:id="rId3"/>
    <p:sldLayoutId id="2147483650" r:id="rId4"/>
    <p:sldLayoutId id="2147483651" r:id="rId5"/>
    <p:sldLayoutId id="2147483660" r:id="rId6"/>
    <p:sldLayoutId id="2147483661" r:id="rId7"/>
    <p:sldLayoutId id="2147483652" r:id="rId8"/>
    <p:sldLayoutId id="2147483653" r:id="rId9"/>
    <p:sldLayoutId id="2147483654" r:id="rId10"/>
    <p:sldLayoutId id="2147483655" r:id="rId11"/>
    <p:sldLayoutId id="2147483664" r:id="rId12"/>
    <p:sldLayoutId id="2147483656" r:id="rId13"/>
    <p:sldLayoutId id="2147483657" r:id="rId14"/>
    <p:sldLayoutId id="2147483658" r:id="rId15"/>
    <p:sldLayoutId id="2147483659" r:id="rId16"/>
    <p:sldLayoutId id="214748366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1.png"/><Relationship Id="rId17" Type="http://schemas.microsoft.com/office/2007/relationships/hdphoto" Target="../media/hdphoto8.wdp"/><Relationship Id="rId2" Type="http://schemas.openxmlformats.org/officeDocument/2006/relationships/image" Target="../media/image76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microsoft.com/office/2007/relationships/hdphoto" Target="../media/hdphoto4.wdp"/><Relationship Id="rId1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91.png"/><Relationship Id="rId2" Type="http://schemas.openxmlformats.org/officeDocument/2006/relationships/image" Target="../media/image86.pn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microsoft.com/office/2007/relationships/hdphoto" Target="../media/hdphoto12.wdp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01.png"/><Relationship Id="rId12" Type="http://schemas.openxmlformats.org/officeDocument/2006/relationships/image" Target="../media/image10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03.jpeg"/><Relationship Id="rId5" Type="http://schemas.openxmlformats.org/officeDocument/2006/relationships/diagramColors" Target="../diagrams/colors6.xml"/><Relationship Id="rId10" Type="http://schemas.microsoft.com/office/2007/relationships/hdphoto" Target="../media/hdphoto17.wdp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microsoft.com/office/2007/relationships/hdphoto" Target="../media/hdphoto18.wdp"/><Relationship Id="rId9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8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5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chart" Target="../charts/chart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376051" y="4346729"/>
            <a:ext cx="7383463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3845513" algn="l"/>
              </a:tabLst>
            </a:pPr>
            <a: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«О результатах деятельности </a:t>
            </a:r>
          </a:p>
          <a:p>
            <a:pPr marL="0" indent="0" algn="ctr">
              <a:buNone/>
              <a:tabLst>
                <a:tab pos="3845513" algn="l"/>
              </a:tabLst>
            </a:pPr>
            <a: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управы района Богородское </a:t>
            </a:r>
          </a:p>
          <a:p>
            <a:pPr marL="0" indent="0" algn="ctr">
              <a:buNone/>
              <a:tabLst>
                <a:tab pos="3845513" algn="l"/>
              </a:tabLst>
            </a:pPr>
            <a: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города Москвы в </a:t>
            </a:r>
            <a:r>
              <a:rPr lang="ru-RU" sz="3200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2025 </a:t>
            </a:r>
            <a: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году»</a:t>
            </a:r>
          </a:p>
          <a:p>
            <a:pPr marL="0" indent="0" algn="ctr">
              <a:buNone/>
              <a:tabLst>
                <a:tab pos="3845513" algn="l"/>
              </a:tabLst>
            </a:pPr>
            <a:endParaRPr lang="ru-RU" sz="2000" b="1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nstantia" panose="02030602050306030303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  <a:tabLst>
                <a:tab pos="3845513" algn="l"/>
              </a:tabLst>
            </a:pPr>
            <a:r>
              <a:rPr lang="ru-RU" sz="1800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17 марта 2026 </a:t>
            </a:r>
            <a:r>
              <a:rPr lang="ru-RU" sz="18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42473" y="2205449"/>
            <a:ext cx="8650621" cy="2002428"/>
          </a:xfrm>
          <a:prstGeom prst="rect">
            <a:avLst/>
          </a:prstGeom>
          <a:noFill/>
        </p:spPr>
        <p:txBody>
          <a:bodyPr wrap="square" lIns="93302" tIns="46651" rIns="93302" bIns="46651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О Т Ч Е Т</a:t>
            </a:r>
            <a: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главы управы района </a:t>
            </a:r>
            <a:br>
              <a:rPr lang="ru-RU" sz="24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Богородское города Москвы </a:t>
            </a:r>
            <a: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ru-RU" sz="3600" b="1" dirty="0" err="1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Ланько</a:t>
            </a:r>
            <a:r>
              <a:rPr lang="ru-RU" sz="36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1F4E79"/>
                </a:solidFill>
                <a:latin typeface="Constantia" panose="02030602050306030303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Елены Борисовны</a:t>
            </a:r>
            <a:endParaRPr lang="ru-RU" sz="3600" b="1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rgbClr val="1F4E79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47" y="224590"/>
            <a:ext cx="1613675" cy="19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48838" y="3707057"/>
            <a:ext cx="2294324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Бойцовая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ул., </a:t>
            </a: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д.18,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к.11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72521" y="6090674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62012" y="6120729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87" y="1690688"/>
            <a:ext cx="3323051" cy="437823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35" y="1742491"/>
            <a:ext cx="3283678" cy="437823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834551" y="374098"/>
            <a:ext cx="8522897" cy="99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Благоустройство </a:t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дворовых территорий</a:t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(отдельные виды работ)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247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5935" y="3964950"/>
            <a:ext cx="2172816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Миллионная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ул., д. 1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77588" y="5660369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08013" y="5660088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8" y="2643700"/>
            <a:ext cx="3966872" cy="298800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51" y="2554697"/>
            <a:ext cx="5494192" cy="307700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71209" y="439907"/>
            <a:ext cx="8522897" cy="99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Благоустройство </a:t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дворовых территорий</a:t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(отдельные виды работ)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37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108" y="165254"/>
            <a:ext cx="8522897" cy="65310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Ремонт асфальтобетонного покрытия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01675" y="2808979"/>
            <a:ext cx="3396153" cy="345500"/>
          </a:xfrm>
          <a:prstGeom prst="rect">
            <a:avLst/>
          </a:prstGeom>
        </p:spPr>
        <p:txBody>
          <a:bodyPr wrap="square" lIns="93302" tIns="46651" rIns="93302" bIns="46651">
            <a:spAutoFit/>
          </a:bodyPr>
          <a:lstStyle/>
          <a:p>
            <a:pPr fontAlgn="ctr"/>
            <a:r>
              <a:rPr lang="ru-RU" sz="1633" b="1" dirty="0" smtClean="0">
                <a:solidFill>
                  <a:srgbClr val="376092"/>
                </a:solidFill>
                <a:latin typeface="Constantia"/>
              </a:rPr>
              <a:t>ул. Бойцовая, д.10, корп.6 </a:t>
            </a:r>
            <a:endParaRPr lang="ru-RU" sz="1633" b="1" dirty="0">
              <a:solidFill>
                <a:srgbClr val="376092"/>
              </a:solidFill>
              <a:latin typeface="Constanti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34813" y="2808979"/>
            <a:ext cx="2779328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r>
              <a:rPr lang="ru-RU" sz="1633" b="1" dirty="0" smtClean="0">
                <a:solidFill>
                  <a:srgbClr val="376092"/>
                </a:solidFill>
                <a:latin typeface="Constantia"/>
              </a:rPr>
              <a:t>ул. Бойцовая, д.14, корп.3</a:t>
            </a:r>
            <a:endParaRPr lang="ru-RU" sz="1633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3F2BA39-72FF-434B-8249-0FF8415638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22733" y="1066936"/>
          <a:ext cx="3871346" cy="1388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615">
                  <a:extLst>
                    <a:ext uri="{9D8B030D-6E8A-4147-A177-3AD203B41FA5}">
                      <a16:colId xmlns:a16="http://schemas.microsoft.com/office/drawing/2014/main" val="3194274090"/>
                    </a:ext>
                  </a:extLst>
                </a:gridCol>
                <a:gridCol w="3366731">
                  <a:extLst>
                    <a:ext uri="{9D8B030D-6E8A-4147-A177-3AD203B41FA5}">
                      <a16:colId xmlns:a16="http://schemas.microsoft.com/office/drawing/2014/main" val="2561546190"/>
                    </a:ext>
                  </a:extLst>
                </a:gridCol>
              </a:tblGrid>
              <a:tr h="29652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№</a:t>
                      </a:r>
                      <a:endParaRPr lang="ru-RU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nstantia" pitchFamily="18" charset="0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Адрес дворовой территории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019751395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Бойцовая ул., д. 10, корп. 6 </a:t>
                      </a:r>
                      <a:endParaRPr lang="ru-RU" sz="16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nstantia" pitchFamily="18" charset="0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914723349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Бойцовая ул., д. 14, корп. 3</a:t>
                      </a:r>
                      <a:endParaRPr lang="ru-RU" sz="16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nstantia" pitchFamily="18" charset="0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785021640"/>
                  </a:ext>
                </a:extLst>
              </a:tr>
              <a:tr h="4114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М. Черкизовская ул., д. 64</a:t>
                      </a:r>
                      <a:endParaRPr lang="ru-RU" sz="1600" b="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nstantia" pitchFamily="18" charset="0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3031288643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>
            <a:off x="586885" y="5142191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8BC859E-497E-4665-90CD-2BB0946BDDA6}"/>
              </a:ext>
            </a:extLst>
          </p:cNvPr>
          <p:cNvSpPr/>
          <p:nvPr/>
        </p:nvSpPr>
        <p:spPr>
          <a:xfrm>
            <a:off x="3528920" y="5142191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508D8E8-2BCD-43E7-8A1F-A66783B8B3AB}"/>
              </a:ext>
            </a:extLst>
          </p:cNvPr>
          <p:cNvSpPr/>
          <p:nvPr/>
        </p:nvSpPr>
        <p:spPr>
          <a:xfrm>
            <a:off x="6331808" y="5471651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AE1BDD8-2948-4A79-8CBC-0A407DA34B7B}"/>
              </a:ext>
            </a:extLst>
          </p:cNvPr>
          <p:cNvSpPr/>
          <p:nvPr/>
        </p:nvSpPr>
        <p:spPr>
          <a:xfrm>
            <a:off x="8759070" y="5471651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4" y="3366841"/>
            <a:ext cx="2746063" cy="158859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009" y="3366841"/>
            <a:ext cx="1403996" cy="205832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9" y="3366841"/>
            <a:ext cx="1543741" cy="205832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773" y="3341239"/>
            <a:ext cx="2606812" cy="16322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107" y="213962"/>
            <a:ext cx="8522897" cy="927617"/>
          </a:xfrm>
        </p:spPr>
        <p:txBody>
          <a:bodyPr>
            <a:noAutofit/>
          </a:bodyPr>
          <a:lstStyle/>
          <a:p>
            <a:pPr algn="ctr"/>
            <a:r>
              <a:rPr lang="ru-RU" sz="3719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Благоустройство парка </a:t>
            </a:r>
            <a:r>
              <a:rPr lang="ru-RU" sz="3719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3719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719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«</a:t>
            </a:r>
            <a:r>
              <a:rPr lang="ru-RU" sz="3719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Янтарная горка»</a:t>
            </a:r>
            <a:endParaRPr lang="ru-RU" sz="3719" dirty="0"/>
          </a:p>
        </p:txBody>
      </p:sp>
      <p:sp>
        <p:nvSpPr>
          <p:cNvPr id="6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04" y="1315455"/>
            <a:ext cx="3208420" cy="240631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346" y="1315455"/>
            <a:ext cx="3208420" cy="240631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188" y="1315454"/>
            <a:ext cx="3208420" cy="240631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714" y="3895644"/>
            <a:ext cx="3208420" cy="240631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978" y="3895644"/>
            <a:ext cx="3208420" cy="240631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35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767" y="300093"/>
            <a:ext cx="4438663" cy="1686296"/>
          </a:xfrm>
        </p:spPr>
        <p:txBody>
          <a:bodyPr>
            <a:noAutofit/>
          </a:bodyPr>
          <a:lstStyle/>
          <a:p>
            <a:pPr>
              <a:spcBef>
                <a:spcPts val="1224"/>
              </a:spcBef>
            </a:pP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</a:t>
            </a: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в 2025 </a:t>
            </a: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  <a:b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32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267306" y="6460693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6EAE4BB-51EF-4102-850D-ECEF05571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21356"/>
              </p:ext>
            </p:extLst>
          </p:nvPr>
        </p:nvGraphicFramePr>
        <p:xfrm>
          <a:off x="1021278" y="1819733"/>
          <a:ext cx="5486400" cy="4207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260">
                  <a:extLst>
                    <a:ext uri="{9D8B030D-6E8A-4147-A177-3AD203B41FA5}">
                      <a16:colId xmlns:a16="http://schemas.microsoft.com/office/drawing/2014/main" val="347922915"/>
                    </a:ext>
                  </a:extLst>
                </a:gridCol>
                <a:gridCol w="2583576">
                  <a:extLst>
                    <a:ext uri="{9D8B030D-6E8A-4147-A177-3AD203B41FA5}">
                      <a16:colId xmlns:a16="http://schemas.microsoft.com/office/drawing/2014/main" val="4085543152"/>
                    </a:ext>
                  </a:extLst>
                </a:gridCol>
                <a:gridCol w="2327564">
                  <a:extLst>
                    <a:ext uri="{9D8B030D-6E8A-4147-A177-3AD203B41FA5}">
                      <a16:colId xmlns:a16="http://schemas.microsoft.com/office/drawing/2014/main" val="2719920212"/>
                    </a:ext>
                  </a:extLst>
                </a:gridCol>
              </a:tblGrid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№ п.п.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Адрес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Подрядная организация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4122064"/>
                  </a:ext>
                </a:extLst>
              </a:tr>
              <a:tr h="22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Глебовская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Гражданская 4-я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д.43,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к.6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Ивантеевская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ул.,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 д.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Ивантеевская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д.4,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к.1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Миллионная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9230559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Погонный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Constantia"/>
                        </a:rPr>
                        <a:t>пр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-д, д.1,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к.3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614872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Подбельского 3-й пр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д.16А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0651337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Ивантеевская ул.,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д.8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1594978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Рокоссовского Маршала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Constantia"/>
                        </a:rPr>
                        <a:t>бульв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д.21/21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ГБУ "Жилищник района Богородское"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22216"/>
                  </a:ext>
                </a:extLst>
              </a:tr>
              <a:tr h="2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Ивантеевская ул., д. 11Б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ООО СК "Анри"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501016"/>
                  </a:ext>
                </a:extLst>
              </a:tr>
              <a:tr h="203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Бойцовая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д.6,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к.6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«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311368"/>
                  </a:ext>
                </a:extLst>
              </a:tr>
              <a:tr h="174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Бойцовая ул.,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д.24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к.1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6025671"/>
                  </a:ext>
                </a:extLst>
              </a:tr>
              <a:tr h="221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Бойцовая ул.,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д.24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к.2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8064770"/>
                  </a:ext>
                </a:extLst>
              </a:tr>
              <a:tr h="174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Глебовская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1511843"/>
                  </a:ext>
                </a:extLst>
              </a:tr>
              <a:tr h="203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Глебовская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031319"/>
                  </a:ext>
                </a:extLst>
              </a:tr>
              <a:tr h="242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Глебовская ул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3157222"/>
                  </a:ext>
                </a:extLst>
              </a:tr>
              <a:tr h="174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Рокоссовского Маршала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бульв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д.8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к.2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78467472"/>
                  </a:ext>
                </a:extLst>
              </a:tr>
              <a:tr h="174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Рокоссовского Маршала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бульв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д.8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к.3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328997"/>
                  </a:ext>
                </a:extLst>
              </a:tr>
              <a:tr h="327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Рокоссовского Маршала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бульв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Constantia"/>
                        </a:rPr>
                        <a:t>., д.29/13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АНО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АвтоДорСтройТрест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"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0393188"/>
                  </a:ext>
                </a:extLst>
              </a:tr>
            </a:tbl>
          </a:graphicData>
        </a:graphic>
      </p:graphicFrame>
      <p:pic>
        <p:nvPicPr>
          <p:cNvPr id="1026" name="Picture 2" descr="C:\Users\пользователь\Desktop\Фото КР 2025\3-й пр Подбельского 16А\Кровля\После\5269370585647616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810" y="332508"/>
            <a:ext cx="2315688" cy="308758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7" name="Picture 3" descr="C:\Users\пользователь\Desktop\Фото КР 2025\3-й пр Подбельского 16А\Кровля\После\5269370585647616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1895" y="3497282"/>
            <a:ext cx="2293423" cy="296341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8" name="Picture 4" descr="C:\Users\пользователь\Desktop\Фото КР 2025\3-й пр Подбельского 16А\Кровля\После\5269370585647616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485" y="3515096"/>
            <a:ext cx="2324596" cy="2945597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 descr="C:\Users\пользователь\Desktop\Фото КР 2025\3-й пр Подбельского 16А\Кровля\После\5269370585647616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1895" y="332177"/>
            <a:ext cx="2321134" cy="307702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9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1653" y="170387"/>
            <a:ext cx="8522897" cy="1060073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в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4645" y="1469030"/>
            <a:ext cx="736270" cy="345500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r>
              <a:rPr 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5013" y="1468081"/>
            <a:ext cx="902524" cy="345500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r>
              <a:rPr 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770E083-D9D7-422F-A6EE-CA8AFEB385BC}"/>
              </a:ext>
            </a:extLst>
          </p:cNvPr>
          <p:cNvSpPr/>
          <p:nvPr/>
        </p:nvSpPr>
        <p:spPr>
          <a:xfrm>
            <a:off x="4658061" y="6010850"/>
            <a:ext cx="2884614" cy="345500"/>
          </a:xfrm>
          <a:prstGeom prst="rect">
            <a:avLst/>
          </a:prstGeom>
        </p:spPr>
        <p:txBody>
          <a:bodyPr wrap="square" lIns="93302" tIns="46651" rIns="93302" bIns="46651">
            <a:spAutoFit/>
          </a:bodyPr>
          <a:lstStyle/>
          <a:p>
            <a:pPr algn="ctr" fontAlgn="t"/>
            <a:r>
              <a:rPr 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Бойцовая </a:t>
            </a:r>
            <a:r>
              <a:rPr 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ул., </a:t>
            </a:r>
            <a:r>
              <a:rPr 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д.6 , к. 6</a:t>
            </a:r>
            <a:endParaRPr lang="ru-RU" sz="1633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050" name="Picture 2" descr="C:\Users\пользователь\Desktop\Фото КР 2025\Бойцовая 6 к 6\Подъезды\До\д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83" y="1851429"/>
            <a:ext cx="2861953" cy="410094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1" name="Picture 3" descr="C:\Users\пользователь\Desktop\Фото КР 2025\Бойцовая 6 к 6\Подъезды\До\до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0103" y="1877489"/>
            <a:ext cx="2780064" cy="405542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2" name="Picture 4" descr="C:\Users\пользователь\Desktop\Фото КР 2025\Бойцовая 6 к 6\Подъезды\После\52738741852749857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3922" y="1871548"/>
            <a:ext cx="2636323" cy="406136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3" name="Picture 5" descr="C:\Users\пользователь\Desktop\Фото КР 2025\Бойцовая 6 к 6\Подъезды\После\52738741852749857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6275" y="1895301"/>
            <a:ext cx="2876551" cy="403761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5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331" y="166961"/>
            <a:ext cx="8522897" cy="1210146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в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18954" y="6191631"/>
            <a:ext cx="2036368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algn="ctr" fontAlgn="t"/>
            <a:r>
              <a:rPr 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Глебовская </a:t>
            </a:r>
            <a:r>
              <a:rPr 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ул. д. </a:t>
            </a:r>
            <a:r>
              <a:rPr 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16.</a:t>
            </a:r>
            <a:endParaRPr lang="ru-RU" sz="1633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0353" y="1631822"/>
            <a:ext cx="653142" cy="345500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r>
              <a:rPr 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6275" y="1628553"/>
            <a:ext cx="950025" cy="345500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r>
              <a:rPr 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</a:t>
            </a:r>
          </a:p>
        </p:txBody>
      </p:sp>
      <p:pic>
        <p:nvPicPr>
          <p:cNvPr id="3074" name="Picture 2" descr="C:\Users\пользователь\Desktop\Фото КР 2025\Глебовская 16\Подъезды\До\до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14" y="2042760"/>
            <a:ext cx="2593028" cy="403266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5" name="Picture 3" descr="C:\Users\пользователь\Desktop\Фото КР 2025\Глебовская 16\Подъезды\До\д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6924" y="2025935"/>
            <a:ext cx="2627168" cy="406136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6" name="Picture 4" descr="C:\Users\пользователь\Desktop\Фото КР 2025\Глебовская 16\Подъезды\После\5271622385461300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2780" y="2061563"/>
            <a:ext cx="2882647" cy="402573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7" name="Picture 5" descr="C:\Users\пользователь\Desktop\Фото КР 2025\Глебовская 16\Подъезды\После\52716223854613005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1288" y="2085313"/>
            <a:ext cx="2958445" cy="3990109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6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0512" y="114217"/>
            <a:ext cx="8522897" cy="1210146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в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78558" y="5796786"/>
            <a:ext cx="2234884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algn="ctr" fontAlgn="t"/>
            <a:r>
              <a:rPr 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Ивантеевская ул., д. 8</a:t>
            </a:r>
            <a:endParaRPr lang="ru-RU" sz="1633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050" name="Picture 2" descr="C:\Users\пользователь\Desktop\Фото КР 2025\Ивантеевская 8\подъезд\после\53146572104429107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79" y="1884792"/>
            <a:ext cx="3849782" cy="368473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1" name="Picture 3" descr="C:\Users\пользователь\Desktop\Фото КР 2025\Ивантеевская 8\подъезд\после\53146572104429107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7667" y="1879270"/>
            <a:ext cx="3849782" cy="369025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257" y="145065"/>
            <a:ext cx="8522897" cy="1210146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в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39322" y="6193412"/>
            <a:ext cx="2220906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algn="ctr" fontAlgn="t"/>
            <a:r>
              <a:rPr 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Миллионная ул., д. 12</a:t>
            </a:r>
            <a:endParaRPr lang="ru-RU" sz="1633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7" name="Picture 3" descr="C:\Users\пользователь\Desktop\Фото КР 2025\Ивантеевская 21\Электроснаб\5314657210442911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681" y="2557090"/>
            <a:ext cx="2409726" cy="243444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8" name="Picture 4" descr="C:\Users\пользователь\Desktop\Фото КР 2025\Миллионная 12\Электроснаб\53146572104429109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159" y="1598880"/>
            <a:ext cx="3467595" cy="462346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30" name="Picture 6" descr="C:\Users\пользователь\Desktop\Фото КР 2025\Миллионная 12\Электроснаб\53146572104429109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335" y="1569952"/>
            <a:ext cx="3467595" cy="462346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852" y="221924"/>
            <a:ext cx="8158347" cy="1508166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в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  <a:b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36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96498" y="1569804"/>
            <a:ext cx="3526970" cy="34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33" b="1" dirty="0">
                <a:solidFill>
                  <a:srgbClr val="17365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по замене лифтов в </a:t>
            </a:r>
            <a:r>
              <a:rPr lang="ru-RU" sz="1633" b="1" dirty="0" smtClean="0">
                <a:solidFill>
                  <a:srgbClr val="17365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2025г</a:t>
            </a:r>
            <a:r>
              <a:rPr lang="ru-RU" sz="1633" b="1" dirty="0">
                <a:solidFill>
                  <a:srgbClr val="17365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633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76A856-B9A6-4A32-9E5C-67F04775F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49771"/>
              </p:ext>
            </p:extLst>
          </p:nvPr>
        </p:nvGraphicFramePr>
        <p:xfrm>
          <a:off x="584268" y="1972488"/>
          <a:ext cx="4854632" cy="19903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303">
                  <a:extLst>
                    <a:ext uri="{9D8B030D-6E8A-4147-A177-3AD203B41FA5}">
                      <a16:colId xmlns:a16="http://schemas.microsoft.com/office/drawing/2014/main" val="1839732519"/>
                    </a:ext>
                  </a:extLst>
                </a:gridCol>
                <a:gridCol w="2328155">
                  <a:extLst>
                    <a:ext uri="{9D8B030D-6E8A-4147-A177-3AD203B41FA5}">
                      <a16:colId xmlns:a16="http://schemas.microsoft.com/office/drawing/2014/main" val="327298182"/>
                    </a:ext>
                  </a:extLst>
                </a:gridCol>
                <a:gridCol w="2006174">
                  <a:extLst>
                    <a:ext uri="{9D8B030D-6E8A-4147-A177-3AD203B41FA5}">
                      <a16:colId xmlns:a16="http://schemas.microsoft.com/office/drawing/2014/main" val="2832994215"/>
                    </a:ext>
                  </a:extLst>
                </a:gridCol>
              </a:tblGrid>
              <a:tr h="425318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Подрядная организация</a:t>
                      </a: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2702365171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Глебовская ул., д. 11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2239846931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1-я Гражданская ул., д. 97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4262641552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1-я Гражданская ул., д. 99,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 к. 2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9416890"/>
                  </a:ext>
                </a:extLst>
              </a:tr>
              <a:tr h="391247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Ивантеевская ул., д. 4, корп. 1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214979330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008A348-77D9-419D-A7AE-08B399771610}"/>
              </a:ext>
            </a:extLst>
          </p:cNvPr>
          <p:cNvSpPr txBox="1"/>
          <p:nvPr/>
        </p:nvSpPr>
        <p:spPr>
          <a:xfrm>
            <a:off x="7684325" y="1525380"/>
            <a:ext cx="1852550" cy="382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3302" tIns="46651" rIns="93302" bIns="46651">
            <a:spAutoFit/>
          </a:bodyPr>
          <a:lstStyle>
            <a:defPPr>
              <a:defRPr lang="ru-RU"/>
            </a:defPPr>
            <a:lvl1pPr lvl="0" fontAlgn="base">
              <a:spcBef>
                <a:spcPct val="0"/>
              </a:spcBef>
              <a:spcAft>
                <a:spcPct val="0"/>
              </a:spcAft>
              <a:defRPr sz="160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defRPr>
            </a:lvl1pPr>
          </a:lstStyle>
          <a:p>
            <a:pPr algn="ctr"/>
            <a:r>
              <a:rPr lang="ru-RU" sz="1633" dirty="0"/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2E2F7-E140-4005-ACA1-F7E617775B6C}"/>
              </a:ext>
            </a:extLst>
          </p:cNvPr>
          <p:cNvSpPr txBox="1"/>
          <p:nvPr/>
        </p:nvSpPr>
        <p:spPr>
          <a:xfrm>
            <a:off x="7684325" y="6391022"/>
            <a:ext cx="1686296" cy="382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3302" tIns="46651" rIns="93302" bIns="46651">
            <a:spAutoFit/>
          </a:bodyPr>
          <a:lstStyle>
            <a:defPPr>
              <a:defRPr lang="ru-RU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180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633" dirty="0"/>
              <a:t>После</a:t>
            </a:r>
          </a:p>
        </p:txBody>
      </p:sp>
      <p:pic>
        <p:nvPicPr>
          <p:cNvPr id="5123" name="Picture 3" descr="C:\Users\пользователь\Desktop\maxresdefault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9823" y="1972488"/>
            <a:ext cx="2193924" cy="196375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124" name="Picture 4" descr="C:\Users\пользователь\Desktop\maxresdefault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5870" y="1972488"/>
            <a:ext cx="2027894" cy="199030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126" name="Picture 6" descr="C:\Users\пользователь\Desktop\Фото КР 2025\Рокоссовского 36-1\Лифты\После\52693705856476164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3589" y="4081796"/>
            <a:ext cx="1837220" cy="222751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128" name="Picture 8" descr="C:\Users\пользователь\Desktop\Фото КР 2025\Рокоссовского 36-1\Лифты\После\52693705856476164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6475" y="4049052"/>
            <a:ext cx="2040620" cy="225763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C76A856-B9A6-4A32-9E5C-67F04775F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561919"/>
              </p:ext>
            </p:extLst>
          </p:nvPr>
        </p:nvGraphicFramePr>
        <p:xfrm>
          <a:off x="584268" y="3962795"/>
          <a:ext cx="4854632" cy="154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846">
                  <a:extLst>
                    <a:ext uri="{9D8B030D-6E8A-4147-A177-3AD203B41FA5}">
                      <a16:colId xmlns:a16="http://schemas.microsoft.com/office/drawing/2014/main" val="1839732519"/>
                    </a:ext>
                  </a:extLst>
                </a:gridCol>
                <a:gridCol w="2349612">
                  <a:extLst>
                    <a:ext uri="{9D8B030D-6E8A-4147-A177-3AD203B41FA5}">
                      <a16:colId xmlns:a16="http://schemas.microsoft.com/office/drawing/2014/main" val="327298182"/>
                    </a:ext>
                  </a:extLst>
                </a:gridCol>
                <a:gridCol w="2006174">
                  <a:extLst>
                    <a:ext uri="{9D8B030D-6E8A-4147-A177-3AD203B41FA5}">
                      <a16:colId xmlns:a16="http://schemas.microsoft.com/office/drawing/2014/main" val="2832994215"/>
                    </a:ext>
                  </a:extLst>
                </a:gridCol>
              </a:tblGrid>
              <a:tr h="308045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5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Ивантеевская ул., д. 9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2702365171"/>
                  </a:ext>
                </a:extLst>
              </a:tr>
              <a:tr h="308045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6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Краснобогатырская ул., д. 75, к. 2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2239846931"/>
                  </a:ext>
                </a:extLst>
              </a:tr>
              <a:tr h="308045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7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2-я Прогонная ул.,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 д. 7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4262641552"/>
                  </a:ext>
                </a:extLst>
              </a:tr>
              <a:tr h="308045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8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Просторная ул., д. 5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9416890"/>
                  </a:ext>
                </a:extLst>
              </a:tr>
              <a:tr h="308045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9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Просторная ул., д. 9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2149793300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46747"/>
              </p:ext>
            </p:extLst>
          </p:nvPr>
        </p:nvGraphicFramePr>
        <p:xfrm>
          <a:off x="584268" y="5503020"/>
          <a:ext cx="4854631" cy="340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823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10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Б-р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 Маршала Рокоссовского, д. 36/1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Мослифт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»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35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22736" y="1971391"/>
            <a:ext cx="8874840" cy="269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I </a:t>
            </a:r>
            <a:r>
              <a:rPr lang="ru-RU" sz="41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РАЗДЕЛ. </a:t>
            </a:r>
            <a:br>
              <a:rPr lang="ru-RU" sz="41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41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О РЕЗУЛЬТАТАХ ВЫПОЛНЕНИЯ мероприятий комплексного РАЗВИТИЯ РАЙОНА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4395" y="6492875"/>
            <a:ext cx="2743200" cy="365125"/>
          </a:xfrm>
        </p:spPr>
        <p:txBody>
          <a:bodyPr/>
          <a:lstStyle/>
          <a:p>
            <a:fld id="{C36FCF4F-1518-4365-A031-09571CB94EFE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4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757" y="397012"/>
            <a:ext cx="3987609" cy="2090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в 2025 году</a:t>
            </a:r>
            <a:b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3600" dirty="0"/>
          </a:p>
        </p:txBody>
      </p:sp>
      <p:pic>
        <p:nvPicPr>
          <p:cNvPr id="1026" name="Picture 2" descr="C:\Users\пользователь\Desktop\Фото КР 2025\Просторная 5\52942786214155418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53" y="2347013"/>
            <a:ext cx="2624447" cy="349926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8" name="Picture 4" descr="C:\Users\пользователь\Desktop\Фото КР 2025\Просторная 5\5294278621415541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386" y="737937"/>
            <a:ext cx="2164372" cy="2885829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7" name="Picture 3" descr="C:\Users\пользователь\Desktop\Фото КР 2025\Просторная 5\52942786214155418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7523" y="2294563"/>
            <a:ext cx="2663785" cy="355171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9" name="Picture 5" descr="C:\Users\пользователь\Desktop\Фото КР 2025\Просторная 5\5294278621415541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96447" y="737937"/>
            <a:ext cx="2165929" cy="288582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30" name="Picture 6" descr="C:\Users\пользователь\Desktop\Фото КР 2025\Просторная 5\52942786214155418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4387" y="3682735"/>
            <a:ext cx="2164372" cy="272541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31" name="Picture 7" descr="C:\Users\пользователь\Desktop\Фото КР 2025\Просторная 5\52942786214155418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96448" y="3682735"/>
            <a:ext cx="2165928" cy="272541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39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944" y="114440"/>
            <a:ext cx="5093056" cy="1930226"/>
          </a:xfrm>
        </p:spPr>
        <p:txBody>
          <a:bodyPr>
            <a:noAutofit/>
          </a:bodyPr>
          <a:lstStyle/>
          <a:p>
            <a:pPr>
              <a:spcBef>
                <a:spcPts val="1224"/>
              </a:spcBef>
            </a:pP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Капитальный ремонт жилищного фонда </a:t>
            </a: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в 2025 </a:t>
            </a: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  <a:b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32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01562" y="1671817"/>
            <a:ext cx="6686131" cy="34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33" b="1" dirty="0">
                <a:solidFill>
                  <a:srgbClr val="17365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Замена газовых труб в </a:t>
            </a:r>
            <a:r>
              <a:rPr lang="ru-RU" sz="1633" b="1" dirty="0" smtClean="0">
                <a:solidFill>
                  <a:srgbClr val="17365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2025г</a:t>
            </a:r>
            <a:r>
              <a:rPr lang="ru-RU" sz="1633" b="1" dirty="0">
                <a:solidFill>
                  <a:srgbClr val="17365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633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1D6B5A7-FBE0-4FD3-A94F-33CCB8DF5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11230"/>
              </p:ext>
            </p:extLst>
          </p:nvPr>
        </p:nvGraphicFramePr>
        <p:xfrm>
          <a:off x="1441629" y="2088467"/>
          <a:ext cx="5193577" cy="1197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199">
                  <a:extLst>
                    <a:ext uri="{9D8B030D-6E8A-4147-A177-3AD203B41FA5}">
                      <a16:colId xmlns:a16="http://schemas.microsoft.com/office/drawing/2014/main" val="3927759958"/>
                    </a:ext>
                  </a:extLst>
                </a:gridCol>
                <a:gridCol w="2635373">
                  <a:extLst>
                    <a:ext uri="{9D8B030D-6E8A-4147-A177-3AD203B41FA5}">
                      <a16:colId xmlns:a16="http://schemas.microsoft.com/office/drawing/2014/main" val="3632967346"/>
                    </a:ext>
                  </a:extLst>
                </a:gridCol>
                <a:gridCol w="2024005">
                  <a:extLst>
                    <a:ext uri="{9D8B030D-6E8A-4147-A177-3AD203B41FA5}">
                      <a16:colId xmlns:a16="http://schemas.microsoft.com/office/drawing/2014/main" val="2163485237"/>
                    </a:ext>
                  </a:extLst>
                </a:gridCol>
              </a:tblGrid>
              <a:tr h="160687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Адрес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Подрядная организация</a:t>
                      </a:r>
                    </a:p>
                  </a:txBody>
                  <a:tcPr marL="8639" marR="8639" marT="8639" marB="0" anchor="ctr"/>
                </a:tc>
                <a:extLst>
                  <a:ext uri="{0D108BD9-81ED-4DB2-BD59-A6C34878D82A}">
                    <a16:rowId xmlns:a16="http://schemas.microsoft.com/office/drawing/2014/main" val="3119133234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Просторная ул., д. 15, к. 1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0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Мосгаз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862029060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Глебовская ул., д. 10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0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Мосгаз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437007108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Глебовская ул., д. 16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АО Мосгаз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183965636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3-я Богатырская ул., д. 14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ООО "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Спецгазстрой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"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3590100721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Ивантеевская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 ул., д. 17, к. 1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ООО "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Спецгазстрой</a:t>
                      </a:r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"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3991778501"/>
                  </a:ext>
                </a:extLst>
              </a:tr>
              <a:tr h="172782"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6</a:t>
                      </a:r>
                      <a:endParaRPr lang="ru-RU" sz="1000" b="1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l" defTabSz="1028700" rtl="0" eaLnBrk="1" fontAlgn="ctr" latinLnBrk="0" hangingPunct="1"/>
                      <a:r>
                        <a:rPr lang="ru-RU" sz="1000" b="0" i="0" u="none" strike="noStrike" kern="120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5-й пр. Подбельского, д. 4А, к.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 2</a:t>
                      </a:r>
                      <a:endParaRPr lang="ru-RU" sz="1000" b="0" i="0" u="none" strike="noStrike" kern="1200" dirty="0">
                        <a:solidFill>
                          <a:srgbClr val="376092"/>
                        </a:solidFill>
                        <a:latin typeface="Constantia"/>
                        <a:ea typeface="+mn-ea"/>
                        <a:cs typeface="+mn-cs"/>
                      </a:endParaRP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10287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ООО "</a:t>
                      </a:r>
                      <a:r>
                        <a:rPr lang="ru-RU" sz="1000" b="0" i="0" u="none" strike="noStrike" kern="1200" dirty="0" err="1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Спецгазстрой</a:t>
                      </a:r>
                      <a:r>
                        <a:rPr lang="ru-RU" sz="1000" b="0" i="0" u="none" strike="noStrike" kern="1200" dirty="0">
                          <a:solidFill>
                            <a:srgbClr val="376092"/>
                          </a:solidFill>
                          <a:latin typeface="Constantia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14685075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F8E6265-8E61-4C97-AB66-D0BA93E2A420}"/>
              </a:ext>
            </a:extLst>
          </p:cNvPr>
          <p:cNvSpPr txBox="1"/>
          <p:nvPr/>
        </p:nvSpPr>
        <p:spPr>
          <a:xfrm>
            <a:off x="3132844" y="6266815"/>
            <a:ext cx="1058286" cy="382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3302" tIns="46651" rIns="93302" bIns="46651">
            <a:spAutoFit/>
          </a:bodyPr>
          <a:lstStyle>
            <a:defPPr>
              <a:defRPr lang="ru-RU"/>
            </a:defPPr>
            <a:lvl1pPr lvl="0" fontAlgn="base">
              <a:spcBef>
                <a:spcPct val="0"/>
              </a:spcBef>
              <a:spcAft>
                <a:spcPct val="0"/>
              </a:spcAft>
              <a:defRPr sz="160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defRPr>
            </a:lvl1pPr>
          </a:lstStyle>
          <a:p>
            <a:pPr algn="ctr"/>
            <a:r>
              <a:rPr lang="ru-RU" sz="1633" dirty="0"/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3D4000-9BA1-4CBD-9A8D-5A985A9D8245}"/>
              </a:ext>
            </a:extLst>
          </p:cNvPr>
          <p:cNvSpPr txBox="1"/>
          <p:nvPr/>
        </p:nvSpPr>
        <p:spPr>
          <a:xfrm>
            <a:off x="8393593" y="6266815"/>
            <a:ext cx="1142122" cy="382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3302" tIns="46651" rIns="93302" bIns="46651">
            <a:spAutoFit/>
          </a:bodyPr>
          <a:lstStyle>
            <a:defPPr>
              <a:defRPr lang="ru-RU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180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633" dirty="0"/>
              <a:t>После</a:t>
            </a:r>
          </a:p>
        </p:txBody>
      </p:sp>
      <p:pic>
        <p:nvPicPr>
          <p:cNvPr id="6146" name="Picture 2" descr="C:\Users\пользователь\Desktop\Фото КР 2025\КР ГАЗ\До\5273874185274985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5666" y="3476968"/>
            <a:ext cx="1792642" cy="270765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47" name="Picture 3" descr="C:\Users\пользователь\Desktop\Фото КР 2025\КР ГАЗ\До\5273874185274985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69" y="3494424"/>
            <a:ext cx="1847194" cy="26901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48" name="Picture 4" descr="C:\Users\пользователь\Desktop\Фото КР 2025\КР ГАЗ\До\5273874185274985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12" y="3494424"/>
            <a:ext cx="1847194" cy="26901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49" name="Picture 5" descr="C:\Users\пользователь\Desktop\Фото КР 2025\КР ГАЗ\После\52738741852749855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2730" y="1787087"/>
            <a:ext cx="1897430" cy="442121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50" name="Picture 6" descr="C:\Users\пользователь\Desktop\Фото КР 2025\КР ГАЗ\После\52738741852749855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2706" y="1787087"/>
            <a:ext cx="1899267" cy="441527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4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15343" y="-30043"/>
            <a:ext cx="10515600" cy="853420"/>
          </a:xfrm>
        </p:spPr>
        <p:txBody>
          <a:bodyPr>
            <a:noAutofit/>
          </a:bodyPr>
          <a:lstStyle/>
          <a:p>
            <a:pPr>
              <a:spcBef>
                <a:spcPts val="1224"/>
              </a:spcBef>
            </a:pP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Текущий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ремонт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подъездов</a:t>
            </a:r>
            <a:endParaRPr lang="ru-RU" sz="36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65771" y="6356350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22</a:t>
            </a:fld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2391"/>
              </p:ext>
            </p:extLst>
          </p:nvPr>
        </p:nvGraphicFramePr>
        <p:xfrm>
          <a:off x="2891773" y="873667"/>
          <a:ext cx="3130785" cy="5418660"/>
        </p:xfrm>
        <a:graphic>
          <a:graphicData uri="http://schemas.openxmlformats.org/drawingml/2006/table">
            <a:tbl>
              <a:tblPr/>
              <a:tblGrid>
                <a:gridCol w="42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д.10, к.6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д.14, к.8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к.11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д.24, к.4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д.4/37, к.2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д.29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Глебовская ул., д.6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Глебовская ул., д.7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1-я ул., д.95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1-я ул., д.97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1-я ул., д.99, к.1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1-я ул., д.99, к.2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3-я ул., д.4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3-я ул., д.58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4-я ул., д.35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д.4, к.2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Игральная ул., д.6, к.2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д.19, к.1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д.21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д.23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д.25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д.27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д.29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Миллионная ул., д.1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Миллионная ул., д.14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Миллионная ул., д.8, к.1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д.22, к.2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д.25, к.3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д.26, к.3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0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Открытое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ш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., д.6, к.13</a:t>
                      </a:r>
                    </a:p>
                  </a:txBody>
                  <a:tcPr marL="7225" marR="7225" marT="72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1902"/>
              </p:ext>
            </p:extLst>
          </p:nvPr>
        </p:nvGraphicFramePr>
        <p:xfrm>
          <a:off x="6264604" y="875180"/>
          <a:ext cx="3238744" cy="5418679"/>
        </p:xfrm>
        <a:graphic>
          <a:graphicData uri="http://schemas.openxmlformats.org/drawingml/2006/table">
            <a:tbl>
              <a:tblPr/>
              <a:tblGrid>
                <a:gridCol w="438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Погонный пр., д.23, к.4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Погонный пр., д.25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Просторная ул., д.9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д.13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д.17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д.42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д.7, к.1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д.7, к.3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д.9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Черкизовская М. ул., д.66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Алымов пер., д.17, к.1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Алымов пер., д.17, к.2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д.17, к.2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Глебовская ул., д.4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4-я ул., д.39, к.5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д.20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Погонный пр., д.1, к.7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Подбельского 3-й пр., д.14, к.3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Просторная ул., д.15, к.1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д.22/23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4-я ул., д.39, к.1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4-я ул., д.39, к.2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Игральная ул., д.10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д.33/12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Мясниковская 1-я ул., д.20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д.13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д.26, к.2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Погонный пр., д.1, к.1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6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Погонный пр., д.1, к.6</a:t>
                      </a:r>
                    </a:p>
                  </a:txBody>
                  <a:tcPr marL="7474" marR="7474" marT="7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10241" name="Picture 1" descr="F:\РЕМОНТ ПОДЪЕЗДОВ\2025\Фото\Краснобогатырская 21 (5-9 п)\Краснобогатырская 21 (5-9 п)\5 подъезд\2bd59ac4-2c81-4751-827a-b6843c9a8c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547" y="823377"/>
            <a:ext cx="1983180" cy="264424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42" name="Picture 2" descr="F:\РЕМОНТ ПОДЪЕЗДОВ\2025\Фото\Ивантеевская 4к2\Ивантеевская 4к2\подъезд 1\d1d0c41b-9661-4c6d-bd33-3228ef07da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1475" y="3653311"/>
            <a:ext cx="2033897" cy="271186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44" name="Picture 4" descr="F:\РЕМОНТ ПОДЪЕЗДОВ\2025\Фото\Замечания 2025\Погонная 1к7\Погонная 1к7\1 подъезд\1d51113e-cd21-4bb7-bcc2-72fd0185bd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547" y="3584816"/>
            <a:ext cx="2026092" cy="270751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45" name="Picture 5" descr="F:\РЕМОНТ ПОДЪЕЗДОВ\2025\Фото\Замечания 2025\Бойцовая 17к2\Бойцовая 17к2\1 подъезд\cf0cabdc-d19a-4dfd-8a8b-76e3ffbafd8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45394" y="800592"/>
            <a:ext cx="1928050" cy="261610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6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2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47725" y="0"/>
            <a:ext cx="10515600" cy="1325563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Текущий </a:t>
            </a: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ремонт </a:t>
            </a: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подъездов </a:t>
            </a:r>
            <a:b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(запланировано в 2026 году)</a:t>
            </a:r>
            <a:endParaRPr lang="ru-RU" sz="36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65771" y="6356350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16939"/>
              </p:ext>
            </p:extLst>
          </p:nvPr>
        </p:nvGraphicFramePr>
        <p:xfrm>
          <a:off x="1854371" y="1532495"/>
          <a:ext cx="2778826" cy="4580448"/>
        </p:xfrm>
        <a:graphic>
          <a:graphicData uri="http://schemas.openxmlformats.org/drawingml/2006/table">
            <a:tbl>
              <a:tblPr/>
              <a:tblGrid>
                <a:gridCol w="305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Богатырская 3-я ул., д.21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д.13,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д.17, к.1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д.18, к.9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д.22, к.1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Бойцовая ул., д.22,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Глебовская ул., д.2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28326"/>
              </p:ext>
            </p:extLst>
          </p:nvPr>
        </p:nvGraphicFramePr>
        <p:xfrm>
          <a:off x="4954777" y="1532495"/>
          <a:ext cx="3092944" cy="4560112"/>
        </p:xfrm>
        <a:graphic>
          <a:graphicData uri="http://schemas.openxmlformats.org/drawingml/2006/table">
            <a:tbl>
              <a:tblPr/>
              <a:tblGrid>
                <a:gridCol w="378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3-я ул., д.54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4-я ул., д.43,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4-я ул., д.43, к.6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д.1, к.1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д.15,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д.16/18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д.17,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д.28, к.1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д.3,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д.3,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д.30, к.1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д.32,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д.7/20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Краснобогатырская ул., д.19,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Открытое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ш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., д.1,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61309"/>
              </p:ext>
            </p:extLst>
          </p:nvPr>
        </p:nvGraphicFramePr>
        <p:xfrm>
          <a:off x="8369301" y="1516106"/>
          <a:ext cx="3264560" cy="4548256"/>
        </p:xfrm>
        <a:graphic>
          <a:graphicData uri="http://schemas.openxmlformats.org/drawingml/2006/table">
            <a:tbl>
              <a:tblPr/>
              <a:tblGrid>
                <a:gridCol w="321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Открытое ш., д.1, к.4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Подбельского 5-й пр., д.4А, к.2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Подбельского 5-й пр., д.4А, к.5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д.20/18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Рокоссовского б-р, д.25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д.28,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Ивантеевская ул., д.32, к.1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Открытое ш., д.3, к.12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Открытое ш., д.3, к.13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Гражданская 3-я ул., д.2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Игральная ул., д.7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Мясниковская 1-я ул., д.14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Наримановская ул., д.21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Погонный пр., д.1, к.3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52377" y="1318532"/>
            <a:ext cx="86183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376092"/>
                </a:solidFill>
                <a:latin typeface="Constantia"/>
              </a:rPr>
              <a:t>В </a:t>
            </a:r>
            <a:r>
              <a:rPr lang="ru-RU" sz="2000" b="1" dirty="0">
                <a:solidFill>
                  <a:srgbClr val="376092"/>
                </a:solidFill>
                <a:latin typeface="Constantia"/>
              </a:rPr>
              <a:t>2025 году по программе реновации </a:t>
            </a:r>
            <a:r>
              <a:rPr lang="ru-RU" sz="2000" b="1" dirty="0" smtClean="0">
                <a:solidFill>
                  <a:srgbClr val="376092"/>
                </a:solidFill>
                <a:latin typeface="Constantia"/>
              </a:rPr>
              <a:t>введены </a:t>
            </a:r>
          </a:p>
          <a:p>
            <a:pPr lvl="0"/>
            <a:r>
              <a:rPr lang="ru-RU" sz="2000" b="1" dirty="0" smtClean="0">
                <a:solidFill>
                  <a:srgbClr val="376092"/>
                </a:solidFill>
                <a:latin typeface="Constantia"/>
              </a:rPr>
              <a:t>в </a:t>
            </a:r>
            <a:r>
              <a:rPr lang="ru-RU" sz="2000" b="1" dirty="0">
                <a:solidFill>
                  <a:srgbClr val="376092"/>
                </a:solidFill>
                <a:latin typeface="Constantia"/>
              </a:rPr>
              <a:t>эксплуатацию </a:t>
            </a:r>
            <a:r>
              <a:rPr lang="ru-RU" sz="2000" b="1" dirty="0" smtClean="0">
                <a:solidFill>
                  <a:srgbClr val="376092"/>
                </a:solidFill>
                <a:latin typeface="Constantia"/>
              </a:rPr>
              <a:t>жилые </a:t>
            </a:r>
            <a:r>
              <a:rPr lang="ru-RU" sz="2000" b="1" dirty="0">
                <a:solidFill>
                  <a:srgbClr val="376092"/>
                </a:solidFill>
                <a:latin typeface="Constantia"/>
              </a:rPr>
              <a:t>дома </a:t>
            </a:r>
            <a:r>
              <a:rPr lang="ru-RU" sz="2000" b="1" dirty="0" smtClean="0">
                <a:solidFill>
                  <a:srgbClr val="376092"/>
                </a:solidFill>
                <a:latin typeface="Constantia"/>
              </a:rPr>
              <a:t>по </a:t>
            </a:r>
            <a:r>
              <a:rPr lang="ru-RU" sz="2000" b="1" dirty="0">
                <a:solidFill>
                  <a:srgbClr val="376092"/>
                </a:solidFill>
                <a:latin typeface="Constantia"/>
              </a:rPr>
              <a:t>4 –м адресам</a:t>
            </a:r>
            <a:r>
              <a:rPr lang="ru-RU" sz="2000" b="1" dirty="0" smtClean="0">
                <a:solidFill>
                  <a:srgbClr val="376092"/>
                </a:solidFill>
                <a:latin typeface="Constantia"/>
              </a:rPr>
              <a:t>:</a:t>
            </a: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Краснобогатырская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д. 36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Игральная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ул., д. 1А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1-я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Мясниковская ул., д.16А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lvl="0" indent="-457200"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Открытое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шоссе,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вл.14А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296652" y="107549"/>
            <a:ext cx="8522897" cy="19302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24"/>
              </a:spcBef>
            </a:pP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Программа реновации </a:t>
            </a:r>
            <a:b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6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жилищного фонда </a:t>
            </a:r>
          </a:p>
        </p:txBody>
      </p:sp>
      <p:sp>
        <p:nvSpPr>
          <p:cNvPr id="20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70" y="3721769"/>
            <a:ext cx="2931507" cy="219863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051" y="3721769"/>
            <a:ext cx="2931507" cy="219863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532" y="3693474"/>
            <a:ext cx="2969233" cy="222692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4740" y="3693474"/>
            <a:ext cx="1670194" cy="222692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21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80414" y="22936"/>
            <a:ext cx="10515600" cy="1168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Выявление и пресечение незаконного </a:t>
            </a:r>
            <a:endParaRPr lang="ru-RU" sz="2800" dirty="0" smtClean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нецелевого) использования земельных участков</a:t>
            </a:r>
            <a:endParaRPr lang="ru-RU" sz="2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r>
              <a:rPr lang="ru-RU" dirty="0" smtClean="0"/>
              <a:t>30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91" y="2197851"/>
            <a:ext cx="38319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ул.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Бойцовая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, д. 6, корп. 8Б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ул.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1-я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Мясниковская, д. 2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Ланинский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 переулок, вл. 14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</a:rPr>
              <a:t>Погонный проезд, вл. 7Б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Яузская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 аллея, д. 2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ул. Ивантеевская, д. 3, к. 3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ул. Наримановская, д. 25, к. 3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ул. Краснобогатырская, д. 40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3-й проезд </a:t>
            </a: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Подбельского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, д. 24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ул. Наримановская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, д. 4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607695" indent="-342900" algn="just" fontAlgn="base" hangingPunct="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Яузская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 аллея, вл.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</a:rPr>
              <a:t>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>
            <a:off x="5414808" y="5297575"/>
            <a:ext cx="18849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451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>
            <a:off x="7576339" y="3230101"/>
            <a:ext cx="634647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Было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 rot="10800000" flipV="1">
            <a:off x="9248980" y="5767106"/>
            <a:ext cx="85797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Стало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>
            <a:off x="4930625" y="3230102"/>
            <a:ext cx="998703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Было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>
            <a:off x="4930625" y="5764750"/>
            <a:ext cx="76477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Стало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 rot="10800000" flipV="1">
            <a:off x="9248980" y="3230100"/>
            <a:ext cx="80814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Было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FC93FA9-43B6-410B-B174-BE85CD0ABC03}"/>
              </a:ext>
            </a:extLst>
          </p:cNvPr>
          <p:cNvSpPr/>
          <p:nvPr/>
        </p:nvSpPr>
        <p:spPr>
          <a:xfrm rot="10800000" flipV="1">
            <a:off x="7582762" y="5764750"/>
            <a:ext cx="806336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Стало</a:t>
            </a:r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5908654" y="3341254"/>
            <a:ext cx="606097" cy="475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95" y="1350336"/>
            <a:ext cx="2285431" cy="1896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42" y="3911390"/>
            <a:ext cx="2284184" cy="1883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340" y="1350335"/>
            <a:ext cx="1277771" cy="1925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391" y="3911390"/>
            <a:ext cx="1281720" cy="1883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926" y="1348540"/>
            <a:ext cx="2379088" cy="1927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2976" y="3911390"/>
            <a:ext cx="2383038" cy="1886129"/>
          </a:xfrm>
          <a:prstGeom prst="rect">
            <a:avLst/>
          </a:prstGeom>
        </p:spPr>
      </p:pic>
      <p:sp>
        <p:nvSpPr>
          <p:cNvPr id="24" name="Стрелка вправо 23"/>
          <p:cNvSpPr/>
          <p:nvPr/>
        </p:nvSpPr>
        <p:spPr>
          <a:xfrm rot="5400000">
            <a:off x="7995444" y="3362284"/>
            <a:ext cx="606097" cy="475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10201446" y="3360490"/>
            <a:ext cx="606097" cy="475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1" y="0"/>
            <a:ext cx="10515600" cy="116877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Мероприятия по сбору платежей </a:t>
            </a: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за 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жилищно-коммунальные услуги населения</a:t>
            </a:r>
            <a:endParaRPr lang="ru-RU" sz="28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77990743"/>
              </p:ext>
            </p:extLst>
          </p:nvPr>
        </p:nvGraphicFramePr>
        <p:xfrm>
          <a:off x="1599305" y="1168771"/>
          <a:ext cx="9126602" cy="5557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2598" y="0"/>
            <a:ext cx="8523287" cy="1368425"/>
          </a:xfrm>
          <a:noFill/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Общественные организации </a:t>
            </a:r>
            <a:b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района Богородское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453309E-0A31-43FE-A971-0FCC45A3E631}"/>
              </a:ext>
            </a:extLst>
          </p:cNvPr>
          <p:cNvGraphicFramePr/>
          <p:nvPr>
            <p:extLst/>
          </p:nvPr>
        </p:nvGraphicFramePr>
        <p:xfrm>
          <a:off x="1725381" y="2334125"/>
          <a:ext cx="8725196" cy="4880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378" y="1368425"/>
            <a:ext cx="6753726" cy="1153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onstantia" pitchFamily="18" charset="0"/>
              </a:rPr>
              <a:t>Общее число жителей, относящихся к льготным категориям, состоящих в общественных организациях района составляет</a:t>
            </a:r>
          </a:p>
          <a:p>
            <a:pPr algn="ctr"/>
            <a:r>
              <a:rPr lang="ru-RU" b="1" dirty="0">
                <a:latin typeface="Constantia" pitchFamily="18" charset="0"/>
              </a:rPr>
              <a:t> </a:t>
            </a:r>
            <a:r>
              <a:rPr lang="ru-RU" b="1" dirty="0" smtClean="0">
                <a:latin typeface="Constantia" pitchFamily="18" charset="0"/>
              </a:rPr>
              <a:t>6 143 человека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4425" y="269344"/>
            <a:ext cx="11888289" cy="468803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Поздравление ветеранов ВОВ</a:t>
            </a:r>
            <a:b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с вручением медалей и цветов (вручено 144 медали).</a:t>
            </a:r>
            <a:endParaRPr lang="ru-RU" sz="24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3" r="10764"/>
          <a:stretch/>
        </p:blipFill>
        <p:spPr>
          <a:xfrm>
            <a:off x="88281" y="3866830"/>
            <a:ext cx="2232226" cy="282323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1" y="998450"/>
            <a:ext cx="3300663" cy="252975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46" y="3866830"/>
            <a:ext cx="2117425" cy="282323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66" r="10743"/>
          <a:stretch/>
        </p:blipFill>
        <p:spPr>
          <a:xfrm>
            <a:off x="9867000" y="3856845"/>
            <a:ext cx="2225714" cy="282390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49" y="3856845"/>
            <a:ext cx="2122066" cy="282942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5"/>
          <a:stretch/>
        </p:blipFill>
        <p:spPr>
          <a:xfrm>
            <a:off x="8535450" y="998450"/>
            <a:ext cx="3079782" cy="25333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5" r="1"/>
          <a:stretch/>
        </p:blipFill>
        <p:spPr>
          <a:xfrm>
            <a:off x="4604268" y="3861311"/>
            <a:ext cx="2905583" cy="282495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" t="13585" r="1907" b="3631"/>
          <a:stretch/>
        </p:blipFill>
        <p:spPr>
          <a:xfrm>
            <a:off x="4290522" y="998450"/>
            <a:ext cx="3880710" cy="2532169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2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2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272623599"/>
              </p:ext>
            </p:extLst>
          </p:nvPr>
        </p:nvGraphicFramePr>
        <p:xfrm>
          <a:off x="2212016" y="1051216"/>
          <a:ext cx="8532133" cy="5694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849916" y="144800"/>
            <a:ext cx="8751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За счет средств на проведение дополнительных мероприятий </a:t>
            </a:r>
          </a:p>
          <a:p>
            <a:pPr algn="ctr"/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 социально-экономическому развитию района Богородское в </a:t>
            </a:r>
            <a:r>
              <a:rPr lang="ru-RU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</a:t>
            </a:r>
            <a:r>
              <a:rPr lang="en-US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 были проведены :</a:t>
            </a:r>
            <a:endParaRPr lang="ru-RU" sz="24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002997" y="1064951"/>
            <a:ext cx="1167237" cy="680400"/>
            <a:chOff x="2878" y="1411"/>
            <a:chExt cx="1167237" cy="536981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 txBox="1"/>
            <p:nvPr/>
          </p:nvSpPr>
          <p:spPr>
            <a:xfrm>
              <a:off x="27402" y="25935"/>
              <a:ext cx="1118189" cy="512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350,0 тыс.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78473" y="1755287"/>
            <a:ext cx="1167237" cy="680400"/>
            <a:chOff x="2878" y="1411"/>
            <a:chExt cx="1167237" cy="50237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 txBox="1"/>
            <p:nvPr/>
          </p:nvSpPr>
          <p:spPr>
            <a:xfrm>
              <a:off x="27402" y="25935"/>
              <a:ext cx="1118189" cy="453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399,7 тыс.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999364" y="2479531"/>
            <a:ext cx="1155665" cy="680400"/>
            <a:chOff x="2878" y="2585"/>
            <a:chExt cx="1155665" cy="501205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878" y="2585"/>
              <a:ext cx="1155665" cy="501205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 txBox="1"/>
            <p:nvPr/>
          </p:nvSpPr>
          <p:spPr>
            <a:xfrm>
              <a:off x="18987" y="18278"/>
              <a:ext cx="1139556" cy="445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3470,0тыс.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987720" y="3201545"/>
            <a:ext cx="1167237" cy="680400"/>
            <a:chOff x="2878" y="1411"/>
            <a:chExt cx="1167237" cy="50237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 txBox="1"/>
            <p:nvPr/>
          </p:nvSpPr>
          <p:spPr>
            <a:xfrm>
              <a:off x="27402" y="25935"/>
              <a:ext cx="1118189" cy="453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712,0 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</a:t>
              </a: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999364" y="3923559"/>
            <a:ext cx="1167237" cy="680400"/>
            <a:chOff x="2878" y="1411"/>
            <a:chExt cx="1167237" cy="502379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 txBox="1"/>
            <p:nvPr/>
          </p:nvSpPr>
          <p:spPr>
            <a:xfrm>
              <a:off x="27402" y="17143"/>
              <a:ext cx="1118189" cy="453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1 914,8 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</a:t>
              </a: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999364" y="4666289"/>
            <a:ext cx="1212652" cy="680400"/>
            <a:chOff x="2878" y="1411"/>
            <a:chExt cx="1212652" cy="502379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 txBox="1"/>
            <p:nvPr/>
          </p:nvSpPr>
          <p:spPr>
            <a:xfrm>
              <a:off x="97341" y="6681"/>
              <a:ext cx="1118189" cy="453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327,1 тыс</a:t>
              </a: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012243" y="5356866"/>
            <a:ext cx="1167237" cy="680400"/>
            <a:chOff x="2878" y="1411"/>
            <a:chExt cx="1167237" cy="50237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4"/>
            <p:cNvSpPr txBox="1"/>
            <p:nvPr/>
          </p:nvSpPr>
          <p:spPr>
            <a:xfrm>
              <a:off x="27402" y="25936"/>
              <a:ext cx="1118189" cy="453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129,6 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</a:t>
              </a: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987719" y="6065707"/>
            <a:ext cx="1167237" cy="680400"/>
            <a:chOff x="2878" y="1411"/>
            <a:chExt cx="1167237" cy="50237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2878" y="1411"/>
              <a:ext cx="1167237" cy="50237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 txBox="1"/>
            <p:nvPr/>
          </p:nvSpPr>
          <p:spPr>
            <a:xfrm>
              <a:off x="27402" y="25936"/>
              <a:ext cx="1118189" cy="453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1 354,9 </a:t>
              </a:r>
              <a:r>
                <a:rPr lang="ru-RU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тыс.руб</a:t>
              </a:r>
              <a:r>
                <a:rPr lang="ru-RU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54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229941" y="6408153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9B1304FF-7EB9-49D6-AB1E-84597EFF1AA5}" type="slidenum">
              <a:rPr lang="ru-RU" sz="2500" b="1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12444" y="818778"/>
            <a:ext cx="8650621" cy="2299560"/>
          </a:xfrm>
          <a:prstGeom prst="rect">
            <a:avLst/>
          </a:prstGeom>
          <a:noFill/>
        </p:spPr>
        <p:txBody>
          <a:bodyPr wrap="square" lIns="93302" tIns="46651" rIns="93302" bIns="46651">
            <a:spAutoFit/>
          </a:bodyPr>
          <a:lstStyle/>
          <a:p>
            <a:pPr algn="ctr"/>
            <a:r>
              <a:rPr lang="ru-RU" sz="4898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ОБЩИЕ СВЕДЕНИЯ</a:t>
            </a:r>
          </a:p>
          <a:p>
            <a:pPr algn="ctr"/>
            <a:r>
              <a:rPr lang="ru-RU" sz="4535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4535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4898" b="1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Подзаголовок 5"/>
          <p:cNvSpPr txBox="1">
            <a:spLocks/>
          </p:cNvSpPr>
          <p:nvPr/>
        </p:nvSpPr>
        <p:spPr>
          <a:xfrm>
            <a:off x="3299543" y="2083634"/>
            <a:ext cx="5476421" cy="4176464"/>
          </a:xfrm>
          <a:prstGeom prst="rect">
            <a:avLst/>
          </a:prstGeom>
        </p:spPr>
        <p:txBody>
          <a:bodyPr vert="horz" lIns="93302" tIns="46651" rIns="93302" bIns="46651" rtlCol="0">
            <a:normAutofit fontScale="25000" lnSpcReduction="20000"/>
          </a:bodyPr>
          <a:lstStyle/>
          <a:p>
            <a:pPr marL="349887" indent="-349887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9433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883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га</a:t>
            </a:r>
            <a:r>
              <a:rPr lang="en-US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- площадь района   </a:t>
            </a:r>
            <a:endParaRPr lang="ru-RU" sz="9433" b="1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marL="349887" indent="-349887" algn="just">
              <a:spcBef>
                <a:spcPts val="1224"/>
              </a:spcBef>
              <a:buFont typeface="Arial" pitchFamily="34" charset="0"/>
              <a:buChar char="•"/>
            </a:pPr>
            <a:r>
              <a:rPr lang="ru-RU" sz="9161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9161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107 571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человек - численность постоянно проживающего населения</a:t>
            </a:r>
            <a:endParaRPr lang="ru-RU" sz="9161" b="1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marL="349887" indent="-349887" algn="just">
              <a:spcBef>
                <a:spcPts val="1224"/>
              </a:spcBef>
              <a:buFont typeface="Arial" pitchFamily="34" charset="0"/>
              <a:buChar char="•"/>
            </a:pPr>
            <a:r>
              <a:rPr lang="ru-RU" sz="9161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9161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41</a:t>
            </a:r>
            <a:r>
              <a:rPr lang="ru-RU" sz="9161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5 </a:t>
            </a:r>
            <a:r>
              <a:rPr lang="ru-RU" sz="94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многоквартирных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домов </a:t>
            </a:r>
            <a:r>
              <a:rPr lang="ru-RU" sz="94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94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94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и </a:t>
            </a:r>
            <a:r>
              <a:rPr lang="ru-RU" sz="9161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3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общежития</a:t>
            </a:r>
          </a:p>
          <a:p>
            <a:pPr marL="349887" indent="-349887">
              <a:spcBef>
                <a:spcPts val="1224"/>
              </a:spcBef>
              <a:buFont typeface="Arial" pitchFamily="34" charset="0"/>
              <a:buChar char="•"/>
            </a:pPr>
            <a:r>
              <a:rPr lang="ru-RU" sz="9161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352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дворовые территории</a:t>
            </a:r>
          </a:p>
          <a:p>
            <a:pPr marL="349887" indent="-349887">
              <a:spcBef>
                <a:spcPts val="1224"/>
              </a:spcBef>
              <a:buFont typeface="Arial" pitchFamily="34" charset="0"/>
              <a:buChar char="•"/>
            </a:pPr>
            <a:r>
              <a:rPr lang="ru-RU" sz="9161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9161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9 368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парковочных </a:t>
            </a:r>
            <a:r>
              <a:rPr lang="ru-RU" sz="94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мест</a:t>
            </a:r>
            <a:endParaRPr lang="ru-RU" sz="9433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marL="349887" indent="-349887">
              <a:spcBef>
                <a:spcPts val="1224"/>
              </a:spcBef>
              <a:buFont typeface="Arial" pitchFamily="34" charset="0"/>
              <a:buChar char="•"/>
            </a:pPr>
            <a:r>
              <a:rPr lang="ru-RU" sz="9161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156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детских и</a:t>
            </a:r>
            <a:r>
              <a:rPr lang="ru-RU" sz="9161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16 </a:t>
            </a:r>
            <a:r>
              <a:rPr lang="ru-RU" sz="94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спортивных дворовых площадок</a:t>
            </a:r>
          </a:p>
          <a:p>
            <a:pPr marL="349887" indent="-349887">
              <a:spcBef>
                <a:spcPct val="20000"/>
              </a:spcBef>
              <a:buFont typeface="Arial" pitchFamily="34" charset="0"/>
              <a:buChar char="•"/>
            </a:pPr>
            <a:endParaRPr lang="ru-RU" sz="3265" dirty="0"/>
          </a:p>
        </p:txBody>
      </p:sp>
    </p:spTree>
    <p:extLst>
      <p:ext uri="{BB962C8B-B14F-4D97-AF65-F5344CB8AC3E}">
        <p14:creationId xmlns:p14="http://schemas.microsoft.com/office/powerpoint/2010/main" val="23250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93126" y="303474"/>
            <a:ext cx="8523287" cy="1079500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Для членов Совета ветеранов </a:t>
            </a:r>
            <a:b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района Богородское были приобретены билеты на посещение бассейна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984835" y="4829046"/>
            <a:ext cx="4245191" cy="1401915"/>
            <a:chOff x="3161621" y="2070975"/>
            <a:chExt cx="4680520" cy="1545676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10800000">
              <a:off x="3161621" y="2142983"/>
              <a:ext cx="4680520" cy="1473668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3787759" y="2070975"/>
              <a:ext cx="3428241" cy="1428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8669" tIns="238669" rIns="238669" bIns="238669" numCol="1" spcCol="1270" anchor="ctr" anchorCtr="0">
              <a:noAutofit/>
            </a:bodyPr>
            <a:lstStyle/>
            <a:p>
              <a:pPr algn="ctr" defTabSz="149169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356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tantia" pitchFamily="18" charset="0"/>
                </a:rPr>
                <a:t>1 142</a:t>
              </a:r>
              <a:r>
                <a:rPr lang="ru-RU" sz="3356" dirty="0" smtClean="0">
                  <a:latin typeface="Constantia" pitchFamily="18" charset="0"/>
                </a:rPr>
                <a:t> </a:t>
              </a:r>
              <a:r>
                <a:rPr lang="ru-RU" sz="3356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tantia" pitchFamily="18" charset="0"/>
                </a:rPr>
                <a:t>абонемента</a:t>
              </a:r>
              <a:endParaRPr lang="ru-RU" sz="335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F8FDA-9A40-427F-855B-1981323D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2" y="1661202"/>
            <a:ext cx="4328735" cy="287988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4BD691-F8D0-4E56-9C71-860453001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92" y="1666067"/>
            <a:ext cx="4319829" cy="287988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3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89291" y="191735"/>
            <a:ext cx="10515600" cy="7357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Мероприятия по социально-экономическому развитию </a:t>
            </a:r>
            <a: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(экскурсии</a:t>
            </a:r>
            <a:r>
              <a:rPr lang="en-US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2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в 2025 году посетило более 250 человек)</a:t>
            </a:r>
            <a:endParaRPr lang="ru-RU" sz="24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23379" y="1143549"/>
            <a:ext cx="2670936" cy="294268"/>
          </a:xfrm>
          <a:prstGeom prst="rect">
            <a:avLst/>
          </a:prstGeom>
          <a:noFill/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Экскурсия по вечерней Москве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11299" y="1145030"/>
            <a:ext cx="2070573" cy="2942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Экскурсия в г. Коломна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r>
              <a:rPr lang="ru-RU" dirty="0" smtClean="0"/>
              <a:t>36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B7901B2-AD15-4A33-A866-E424B3584FD2}"/>
              </a:ext>
            </a:extLst>
          </p:cNvPr>
          <p:cNvSpPr/>
          <p:nvPr/>
        </p:nvSpPr>
        <p:spPr>
          <a:xfrm>
            <a:off x="3502383" y="1045002"/>
            <a:ext cx="2344708" cy="4943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Экскурсия на фабрику мороженого в Ногинске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5191" y="1043521"/>
            <a:ext cx="2239872" cy="4943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Обзорная экскурсия по Богородицк, Тульская обл.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7515" y="3736113"/>
            <a:ext cx="1957434" cy="4943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Обзорная экскурсия по г. </a:t>
            </a:r>
            <a:r>
              <a:rPr lang="ru-RU" altLang="ru-RU" sz="1300" dirty="0" err="1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Киржач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05790" y="3736113"/>
            <a:ext cx="1957434" cy="4943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Экскурсия в музей глазированного сырка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33800" y="3711468"/>
            <a:ext cx="1957434" cy="49432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Экскурсия на фабрику «Красный Октябрь»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22796" y="3769478"/>
            <a:ext cx="2276612" cy="2942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3302" tIns="46651" rIns="93302" bIns="4665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Экскурсия в </a:t>
            </a:r>
            <a:r>
              <a:rPr lang="ru-RU" altLang="ru-RU" sz="1300" dirty="0" err="1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Москвариум</a:t>
            </a:r>
            <a:endParaRPr lang="ru-RU" altLang="ru-RU" sz="13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65"/>
          <a:stretch/>
        </p:blipFill>
        <p:spPr>
          <a:xfrm>
            <a:off x="3201192" y="1826814"/>
            <a:ext cx="3585935" cy="159446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3" b="12453"/>
          <a:stretch/>
        </p:blipFill>
        <p:spPr>
          <a:xfrm>
            <a:off x="237619" y="1734206"/>
            <a:ext cx="2902622" cy="179262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2" r="4308" b="8554"/>
          <a:stretch/>
        </p:blipFill>
        <p:spPr>
          <a:xfrm>
            <a:off x="6857200" y="1632092"/>
            <a:ext cx="2539560" cy="189473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1" t="4402" r="12516" b="12201"/>
          <a:stretch/>
        </p:blipFill>
        <p:spPr>
          <a:xfrm>
            <a:off x="9479151" y="1632092"/>
            <a:ext cx="2519345" cy="190532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46"/>
          <a:stretch/>
        </p:blipFill>
        <p:spPr>
          <a:xfrm>
            <a:off x="3096371" y="4411942"/>
            <a:ext cx="3563926" cy="177498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4"/>
          <a:stretch/>
        </p:blipFill>
        <p:spPr>
          <a:xfrm>
            <a:off x="6686235" y="4411942"/>
            <a:ext cx="2957331" cy="176837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0" t="21635" r="14403" b="18364"/>
          <a:stretch/>
        </p:blipFill>
        <p:spPr>
          <a:xfrm>
            <a:off x="42030" y="4411942"/>
            <a:ext cx="3028404" cy="177498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51824" r="24953" b="11195"/>
          <a:stretch/>
        </p:blipFill>
        <p:spPr>
          <a:xfrm>
            <a:off x="9669504" y="4403129"/>
            <a:ext cx="2433356" cy="176617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1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1069" y="193392"/>
            <a:ext cx="11832336" cy="443011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Приобретение 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театральных </a:t>
            </a: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билетов и 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подарков</a:t>
            </a:r>
            <a:b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28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555BBFC-4B31-4DA8-81A4-6FC30E0A5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752857"/>
              </p:ext>
            </p:extLst>
          </p:nvPr>
        </p:nvGraphicFramePr>
        <p:xfrm>
          <a:off x="764769" y="1172096"/>
          <a:ext cx="7905406" cy="2155881"/>
        </p:xfrm>
        <a:graphic>
          <a:graphicData uri="http://schemas.openxmlformats.org/drawingml/2006/table">
            <a:tbl>
              <a:tblPr/>
              <a:tblGrid>
                <a:gridCol w="583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3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onstantia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latin typeface="Constantia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onstantia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latin typeface="Constantia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onstantia"/>
                        </a:rPr>
                        <a:t>Мероприятие</a:t>
                      </a: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onstantia"/>
                        </a:rPr>
                        <a:t>Количество </a:t>
                      </a: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22">
                <a:tc>
                  <a:txBody>
                    <a:bodyPr/>
                    <a:lstStyle/>
                    <a:p>
                      <a:pPr marL="0" indent="0"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Constantia"/>
                        </a:rPr>
                        <a:t>1</a:t>
                      </a: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+mn-cs"/>
                        </a:rPr>
                        <a:t>Театральные билеты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360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Constantia"/>
                        </a:rPr>
                        <a:t>Билеты на новогодние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представления (Цирк Никулина)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730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1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Подарки на к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 билетам на Новогоднее представление в Цирк Никулина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730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820508"/>
                  </a:ext>
                </a:extLst>
              </a:tr>
              <a:tr h="4461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Constantia"/>
                        </a:rPr>
                        <a:t>Продуктовые наборы к праздничным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датам </a:t>
                      </a:r>
                    </a:p>
                    <a:p>
                      <a:pPr algn="l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(продуктовые сертификаты в магазин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«Лента»)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onstantia"/>
                        </a:rPr>
                        <a:t>927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8639" marR="8639" marT="863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6146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04" y="3599655"/>
            <a:ext cx="1720636" cy="229418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8" y="3599655"/>
            <a:ext cx="2826326" cy="229418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130" y="3599655"/>
            <a:ext cx="3339632" cy="229418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609" y="1570415"/>
            <a:ext cx="2845481" cy="178786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39" y="3589535"/>
            <a:ext cx="3040251" cy="230430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6281" y="-13667"/>
            <a:ext cx="8523287" cy="1944687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Для </a:t>
            </a:r>
            <a:r>
              <a:rPr lang="ru-RU" sz="2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первоклассников из малообеспеченных, многодетных семей и членов семей мобилизованных граждан района Богородское было приобретено </a:t>
            </a: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6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116</a:t>
            </a: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</a:t>
            </a:r>
            <a:r>
              <a:rPr lang="ru-RU" sz="2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сертификатов в сеть магазина «Детский мир</a:t>
            </a: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» </a:t>
            </a:r>
            <a:endParaRPr lang="ru-RU" sz="20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26" name="Picture 2" descr="C:\Users\Alex\Downloads\D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8876" y="2062479"/>
            <a:ext cx="6046430" cy="403095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7" name="Picture 3" descr="C:\Users\Alex\Downloads\L_heig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742" y="2062480"/>
            <a:ext cx="4030953" cy="4030953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2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145" y="168620"/>
            <a:ext cx="10399979" cy="797946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Цветы и цветочные композиции для проведения </a:t>
            </a: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торжественных </a:t>
            </a:r>
            <a:r>
              <a:rPr lang="ru-RU" sz="2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мероприятий районного значения и </a:t>
            </a: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организации </a:t>
            </a:r>
            <a:r>
              <a:rPr lang="ru-RU" sz="2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поздравления жителей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62550093"/>
              </p:ext>
            </p:extLst>
          </p:nvPr>
        </p:nvGraphicFramePr>
        <p:xfrm>
          <a:off x="1933830" y="1039195"/>
          <a:ext cx="4571745" cy="2155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14591"/>
          <a:stretch/>
        </p:blipFill>
        <p:spPr>
          <a:xfrm>
            <a:off x="6869699" y="3955516"/>
            <a:ext cx="4385829" cy="24287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2" r="1"/>
          <a:stretch/>
        </p:blipFill>
        <p:spPr>
          <a:xfrm>
            <a:off x="6869699" y="1039195"/>
            <a:ext cx="4385829" cy="28223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1745" name="Picture 1" descr="E:\МАТ-ПОМОЩЬ\2025\Юбиляры\Сентябрь\МУРАВЬЕВА АЛЕВТИНА НИКОЛАЕВНА, 28.09.2025 (воскресенье).jpg"/>
          <p:cNvPicPr>
            <a:picLocks noChangeAspect="1" noChangeArrowheads="1"/>
          </p:cNvPicPr>
          <p:nvPr/>
        </p:nvPicPr>
        <p:blipFill>
          <a:blip r:embed="rId11"/>
          <a:srcRect t="32096" r="48773" b="852"/>
          <a:stretch>
            <a:fillRect/>
          </a:stretch>
        </p:blipFill>
        <p:spPr bwMode="auto">
          <a:xfrm>
            <a:off x="1075128" y="3267075"/>
            <a:ext cx="1586028" cy="276796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1746" name="Picture 2" descr="C:\Users\Alex\Downloads\5235476945720512873.jpg"/>
          <p:cNvPicPr>
            <a:picLocks noChangeAspect="1" noChangeArrowheads="1"/>
          </p:cNvPicPr>
          <p:nvPr/>
        </p:nvPicPr>
        <p:blipFill>
          <a:blip r:embed="rId12"/>
          <a:srcRect l="13102" t="3743" r="16845" b="16756"/>
          <a:stretch>
            <a:fillRect/>
          </a:stretch>
        </p:blipFill>
        <p:spPr bwMode="auto">
          <a:xfrm>
            <a:off x="2843218" y="3267075"/>
            <a:ext cx="3662357" cy="3117197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951344" y="184596"/>
            <a:ext cx="8500830" cy="748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24"/>
              </a:spcBef>
            </a:pP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Ремонт квартир ветеранов ВОВ</a:t>
            </a:r>
            <a:endParaRPr lang="ru-RU" sz="32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231493"/>
              </p:ext>
            </p:extLst>
          </p:nvPr>
        </p:nvGraphicFramePr>
        <p:xfrm>
          <a:off x="2089081" y="1028345"/>
          <a:ext cx="4020773" cy="1590675"/>
        </p:xfrm>
        <a:graphic>
          <a:graphicData uri="http://schemas.openxmlformats.org/drawingml/2006/table">
            <a:tbl>
              <a:tblPr/>
              <a:tblGrid>
                <a:gridCol w="44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Итого за 2025 год</a:t>
                      </a:r>
                      <a:endParaRPr lang="ru-RU" sz="1200" b="1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nstantia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1F4E79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·</a:t>
                      </a:r>
                      <a:r>
                        <a:rPr lang="ru-RU" sz="7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        </a:t>
                      </a:r>
                      <a:r>
                        <a:rPr lang="ru-RU" sz="14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Ивантеевская ул., </a:t>
                      </a:r>
                      <a:r>
                        <a:rPr lang="ru-RU" sz="14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д.10</a:t>
                      </a:r>
                      <a:endParaRPr lang="ru-RU" sz="1200" b="0" i="0" u="none" strike="noStrike" dirty="0">
                        <a:solidFill>
                          <a:srgbClr val="1F4E79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1F4E79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·</a:t>
                      </a:r>
                      <a:r>
                        <a:rPr lang="ru-RU" sz="7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        </a:t>
                      </a:r>
                      <a:r>
                        <a:rPr lang="ru-RU" sz="14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Погонный проезд, д.1, </a:t>
                      </a:r>
                      <a:r>
                        <a:rPr lang="ru-RU" sz="14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к.10</a:t>
                      </a:r>
                      <a:endParaRPr lang="ru-RU" sz="1200" b="0" i="0" u="none" strike="noStrike" dirty="0">
                        <a:solidFill>
                          <a:srgbClr val="1F4E79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1F4E79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·</a:t>
                      </a:r>
                      <a:r>
                        <a:rPr lang="ru-RU" sz="7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        </a:t>
                      </a:r>
                      <a:r>
                        <a:rPr lang="ru-RU" sz="14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Миллионная ул., д.11, </a:t>
                      </a:r>
                      <a:r>
                        <a:rPr lang="ru-RU" sz="14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к.3</a:t>
                      </a:r>
                      <a:endParaRPr lang="ru-RU" sz="1200" b="0" i="0" u="none" strike="noStrike" dirty="0">
                        <a:solidFill>
                          <a:srgbClr val="1F4E79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1F4E79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·</a:t>
                      </a:r>
                      <a:r>
                        <a:rPr lang="ru-RU" sz="7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        </a:t>
                      </a:r>
                      <a:r>
                        <a:rPr lang="ru-RU" sz="14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Бульвар Маршала Рокоссовского, </a:t>
                      </a:r>
                      <a:r>
                        <a:rPr lang="ru-RU" sz="14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д.40</a:t>
                      </a:r>
                      <a:endParaRPr lang="ru-RU" sz="1200" b="0" i="0" u="none" strike="noStrike" dirty="0">
                        <a:solidFill>
                          <a:srgbClr val="1F4E79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1F4E79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·</a:t>
                      </a:r>
                      <a:r>
                        <a:rPr lang="ru-RU" sz="7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        </a:t>
                      </a:r>
                      <a:r>
                        <a:rPr lang="ru-RU" sz="1400" b="0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Открытое шоссе, д.6, </a:t>
                      </a:r>
                      <a:r>
                        <a:rPr lang="ru-RU" sz="14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к.13</a:t>
                      </a:r>
                      <a:endParaRPr lang="ru-RU" sz="1200" b="0" i="0" u="none" strike="noStrike" dirty="0">
                        <a:solidFill>
                          <a:srgbClr val="1F4E79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215269"/>
              </p:ext>
            </p:extLst>
          </p:nvPr>
        </p:nvGraphicFramePr>
        <p:xfrm>
          <a:off x="6461967" y="1028345"/>
          <a:ext cx="4240494" cy="638175"/>
        </p:xfrm>
        <a:graphic>
          <a:graphicData uri="http://schemas.openxmlformats.org/drawingml/2006/table">
            <a:tbl>
              <a:tblPr/>
              <a:tblGrid>
                <a:gridCol w="46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1F4E79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itchFamily="18" charset="0"/>
                        </a:rPr>
                        <a:t>Ремонт квартир ветеранов ВОВ,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itchFamily="18" charset="0"/>
                        </a:rPr>
                        <a:t>запланированных в  2026 году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nstantia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1F4E79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·</a:t>
                      </a:r>
                      <a:r>
                        <a:rPr lang="ru-RU" sz="700" b="0" i="0" u="none" strike="noStrike" dirty="0" smtClean="0">
                          <a:solidFill>
                            <a:srgbClr val="1F4E79"/>
                          </a:solidFill>
                          <a:latin typeface="Times New Roman"/>
                        </a:rPr>
                        <a:t>        </a:t>
                      </a:r>
                      <a:r>
                        <a:rPr lang="ru-RU" sz="1400" b="0" i="0" u="none" strike="noStrike" kern="1200" dirty="0" smtClean="0">
                          <a:solidFill>
                            <a:srgbClr val="1F4E79"/>
                          </a:solidFill>
                          <a:latin typeface="Times New Roman"/>
                          <a:ea typeface="+mn-ea"/>
                          <a:cs typeface="+mn-cs"/>
                        </a:rPr>
                        <a:t>ул. Наримановская ул., д.25, корп. 2</a:t>
                      </a:r>
                      <a:endParaRPr lang="ru-RU" sz="1200" b="0" i="0" u="none" strike="noStrike" dirty="0">
                        <a:solidFill>
                          <a:srgbClr val="1F4E79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21" name="Picture 1" descr="E:\МАТ-ПОМОЩЬ\2025\ремонты ВОВ\Фото для отчета\Ивантеевская 10-150\После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2202" y="2821132"/>
            <a:ext cx="4809066" cy="360680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24" name="Picture 4" descr="E:\МАТ-ПОМОЩЬ\2025\ремонты ВОВ\Фото для отчета\Погонный пр. д. 1 к. 10 кв. 12\После\Погонный 1-10-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3916" y="2821132"/>
            <a:ext cx="2227111" cy="301459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25" name="Picture 5" descr="E:\МАТ-ПОМОЩЬ\2025\ремонты ВОВ\Фото для отчета\Рокоссовского  д. 40, кв. 302\После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8608" y="2821132"/>
            <a:ext cx="2260946" cy="301459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8253" y="185715"/>
            <a:ext cx="8523288" cy="1079500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4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Вручение персональных поздравлений Президента Российской Федерации ветеранам Великой Отечественной войны в юбилейные даты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4471" y="5421695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3</a:t>
            </a:r>
            <a:r>
              <a:rPr lang="ru-RU" sz="2800" b="1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0  </a:t>
            </a:r>
            <a:r>
              <a:rPr lang="ru-RU" sz="28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юбиляров</a:t>
            </a:r>
            <a:endParaRPr lang="ru-RU" sz="28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050" name="Picture 2" descr="E:\МАТ-ПОМОЩЬ\2025\Юбиляры\Февраль\КАРШЕВА ИРАИДА Семеновне, юбиляр, 21.02.2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5948" y="3918570"/>
            <a:ext cx="3085122" cy="231384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1" name="Picture 3" descr="E:\МАТ-ПОМОЩЬ\2025\Юбиляры\Март\КИСЛЕНКО АНТОНИНА СЕРГЕЕВНА-07_03_2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61" y="3918570"/>
            <a:ext cx="3084195" cy="231314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2" name="Picture 4" descr="E:\МАТ-ПОМОЩЬ\2025\Юбиляры\Март\Константиновна Зоя Тимофеева 27.03.2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681" y="1487257"/>
            <a:ext cx="3059557" cy="2294669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4" name="Picture 6" descr="E:\МАТ-ПОМОЩЬ\2025\Юбиляры\Июль\УВАТЕНКОВА ТАМАРА АЛЕКСЕЕВНА, 17-07-2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6412" y="1487257"/>
            <a:ext cx="3084195" cy="231220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55" name="Picture 7" descr="E:\МАТ-ПОМОЩЬ\2025\Юбиляры\Апрель\ЗИНОВЬЕВА ВАЛЕНТИНА ПАВЛОВНА, 18.04.2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7226" y="2746375"/>
            <a:ext cx="1905000" cy="254000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6" name="Picture 2" descr="E:\МАТ-ПОМОЩЬ\2025\Юбиляры\Февраль\Козлова Эмма Всеволодовна.jf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67100" y="1966912"/>
            <a:ext cx="4616450" cy="346233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2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36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7248" y="142876"/>
            <a:ext cx="11706225" cy="78105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Основные направления  работы </a:t>
            </a:r>
            <a:r>
              <a:rPr lang="ru-RU" sz="1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1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1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ТУ “Моссовет”  (Богородское, </a:t>
            </a:r>
            <a:r>
              <a:rPr lang="ru-RU" sz="1800" dirty="0" err="1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Метрогородок</a:t>
            </a:r>
            <a:r>
              <a:rPr lang="ru-RU" sz="1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)  ГБУ г. Москвы “ОКЦ ВАО”</a:t>
            </a:r>
            <a:endParaRPr lang="ru-RU" sz="28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553155" y="1007507"/>
            <a:ext cx="4392869" cy="3148179"/>
            <a:chOff x="3467526" y="981420"/>
            <a:chExt cx="5152847" cy="57338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526" y="981420"/>
              <a:ext cx="5152847" cy="5670404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6674579" y="3167469"/>
              <a:ext cx="1706684" cy="1569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РАБОТА С РАЗЛИЧНЫМИ КАТЕГОРИЯМИ ВЗРОСЛОГО НАСЕЛЕНИЯ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108575" y="1447593"/>
              <a:ext cx="2317575" cy="1289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ОРГАНИЗАЦИЯ СОДЕРЖАТЕЛЬНОГО И</a:t>
              </a:r>
              <a:r>
                <a:rPr lang="en-US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 </a:t>
              </a:r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АКТИВНОГО ДОСУГА НАСЕЛЕНИЯ 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85729" y="1490680"/>
              <a:ext cx="2124697" cy="924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35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ФИЗКУЛЬТУРНО-ОЗДОРОВИТЕЛЬНАЯ И СПОРТИВНАЯ РАБОТА</a:t>
              </a:r>
              <a:endParaRPr lang="ru-RU" sz="1000" dirty="0">
                <a:solidFill>
                  <a:schemeClr val="bg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530941" y="3494172"/>
              <a:ext cx="2319439" cy="924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0820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ИНФОРМАЦИОННО-КОММУНИКАТИВНАЯ ДЕЯТЕЛЬНОСТЬ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31661" y="5142705"/>
              <a:ext cx="1832832" cy="1289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СОЦИАЛЬНО ПОЛЕЗНАЯ И ОБЩЕСТВЕННАЯ ДЕЯТЕЛЬНОСТЬ</a:t>
              </a:r>
              <a:endParaRPr lang="ru-RU" sz="1000" dirty="0">
                <a:solidFill>
                  <a:schemeClr val="bg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043950" y="5285842"/>
              <a:ext cx="2553749" cy="1429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35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bg1"/>
                  </a:solidFill>
                  <a:latin typeface="Constantia" panose="02030602050306030303" pitchFamily="18" charset="0"/>
                </a:rPr>
                <a:t>ПОЗНАВАТЕЛЬНАЯ, ИНТЕЛЕКТУАЛЬНО-РАЗВИВАЮЩАЯ И ПРОСВЕТИТЕЛЬСКАЯ ДЕЯТЕЛЬНОСТЬ</a:t>
              </a:r>
              <a:endParaRPr lang="ru-RU" sz="1000" dirty="0">
                <a:solidFill>
                  <a:schemeClr val="bg1"/>
                </a:solidFill>
                <a:latin typeface="Constantia" panose="02030602050306030303" pitchFamily="18" charset="0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8" t="9738" b="2528"/>
          <a:stretch/>
        </p:blipFill>
        <p:spPr>
          <a:xfrm>
            <a:off x="481317" y="1035810"/>
            <a:ext cx="2841691" cy="289961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71" y="1102790"/>
            <a:ext cx="2979509" cy="289961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7" y="4120850"/>
            <a:ext cx="3077395" cy="211274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36" r="4686" b="8805"/>
          <a:stretch/>
        </p:blipFill>
        <p:spPr>
          <a:xfrm>
            <a:off x="7946024" y="4155686"/>
            <a:ext cx="3479194" cy="211367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0" y="4294478"/>
            <a:ext cx="3692859" cy="231891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3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4480" y="254569"/>
            <a:ext cx="8877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Организация досуговой и физкультурно-оздоровительной деятельности Региональная общественная организация содействия гражданскому        воспитанию населения «Летящая ласточка» </a:t>
            </a:r>
          </a:p>
        </p:txBody>
      </p:sp>
      <p:pic>
        <p:nvPicPr>
          <p:cNvPr id="27649" name="Picture 1" descr="C:\Users\Alex\Downloads\5233644351894788073.jpg"/>
          <p:cNvPicPr>
            <a:picLocks noChangeAspect="1" noChangeArrowheads="1"/>
          </p:cNvPicPr>
          <p:nvPr/>
        </p:nvPicPr>
        <p:blipFill>
          <a:blip r:embed="rId3"/>
          <a:srcRect b="5362"/>
          <a:stretch>
            <a:fillRect/>
          </a:stretch>
        </p:blipFill>
        <p:spPr bwMode="auto">
          <a:xfrm>
            <a:off x="1140749" y="2026187"/>
            <a:ext cx="3076228" cy="388171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Picture 3" descr="C:\Users\Alex\Downloads\5233644351894788191.jpg"/>
          <p:cNvPicPr>
            <a:picLocks noChangeAspect="1" noChangeArrowheads="1"/>
          </p:cNvPicPr>
          <p:nvPr/>
        </p:nvPicPr>
        <p:blipFill>
          <a:blip r:embed="rId4"/>
          <a:srcRect b="5114"/>
          <a:stretch>
            <a:fillRect/>
          </a:stretch>
        </p:blipFill>
        <p:spPr bwMode="auto">
          <a:xfrm>
            <a:off x="4518140" y="2027615"/>
            <a:ext cx="3067050" cy="3880283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7650" name="Picture 2" descr="C:\Users\Alex\Downloads\5233644351894788189.jpg"/>
          <p:cNvPicPr>
            <a:picLocks noChangeAspect="1" noChangeArrowheads="1"/>
          </p:cNvPicPr>
          <p:nvPr/>
        </p:nvPicPr>
        <p:blipFill>
          <a:blip r:embed="rId5"/>
          <a:srcRect b="5541"/>
          <a:stretch>
            <a:fillRect/>
          </a:stretch>
        </p:blipFill>
        <p:spPr bwMode="auto">
          <a:xfrm>
            <a:off x="7886353" y="2026187"/>
            <a:ext cx="3084542" cy="388484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38</a:t>
            </a:fld>
            <a:endParaRPr lang="ru-RU"/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25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755" y="278539"/>
            <a:ext cx="9127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Организация досуговой и физкультурно-оздоровительной деятельности </a:t>
            </a:r>
            <a:endParaRPr lang="ru-RU" dirty="0" smtClean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ru-RU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Ассоциация </a:t>
            </a:r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граждан по развитию спорта, физкультуры и </a:t>
            </a:r>
            <a:endParaRPr lang="ru-RU" dirty="0" smtClean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ru-RU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досуга </a:t>
            </a:r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для  </a:t>
            </a:r>
            <a:r>
              <a:rPr lang="ru-RU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населения </a:t>
            </a:r>
            <a:r>
              <a:rPr lang="ru-RU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«Союзник» </a:t>
            </a:r>
          </a:p>
        </p:txBody>
      </p:sp>
      <p:pic>
        <p:nvPicPr>
          <p:cNvPr id="26625" name="Picture 1" descr="C:\Users\Alex\Downloads\5363821769795951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1882" y="2520004"/>
            <a:ext cx="4132531" cy="3099399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6626" name="Picture 2" descr="C:\Users\Alex\Downloads\5233224205308992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7363" y="1736680"/>
            <a:ext cx="2924176" cy="388272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6628" name="Picture 4" descr="C:\Users\Alex\Downloads\53638217697959510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2520005"/>
            <a:ext cx="4132532" cy="3099399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39</a:t>
            </a:fld>
            <a:endParaRPr lang="ru-RU"/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58945" y="210689"/>
            <a:ext cx="9610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За счет средств стимулирования управы района Богородское в </a:t>
            </a: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 были проведены:</a:t>
            </a:r>
          </a:p>
          <a:p>
            <a:pPr algn="just">
              <a:buFontTx/>
              <a:buChar char="-"/>
            </a:pPr>
            <a:endParaRPr lang="ru-RU" sz="28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6629554"/>
              </p:ext>
            </p:extLst>
          </p:nvPr>
        </p:nvGraphicFramePr>
        <p:xfrm>
          <a:off x="697424" y="1416753"/>
          <a:ext cx="10372091" cy="4939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790960" y="4629643"/>
            <a:ext cx="6540284" cy="1354317"/>
            <a:chOff x="701442" y="2271143"/>
            <a:chExt cx="4230314" cy="985075"/>
          </a:xfrm>
        </p:grpSpPr>
        <p:sp>
          <p:nvSpPr>
            <p:cNvPr id="8" name="Прямоугольник с двумя скругленными соседними углами 7"/>
            <p:cNvSpPr/>
            <p:nvPr/>
          </p:nvSpPr>
          <p:spPr>
            <a:xfrm rot="5400000">
              <a:off x="2324061" y="648524"/>
              <a:ext cx="985075" cy="4230314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725485" y="2319231"/>
              <a:ext cx="4182227" cy="888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500" kern="1200" dirty="0">
                  <a:ln w="17780" cmpd="sng">
                    <a:prstDash val="solid"/>
                    <a:miter lim="800000"/>
                  </a:ln>
                  <a:solidFill>
                    <a:schemeClr val="tx2">
                      <a:lumMod val="75000"/>
                    </a:schemeClr>
                  </a:solidFill>
                  <a:latin typeface="Constantia" pitchFamily="18" charset="0"/>
                  <a:cs typeface="Lucida Sans Unicode" panose="020B0602030504020204" pitchFamily="34" charset="0"/>
                </a:rPr>
                <a:t>мероприятия по </a:t>
              </a:r>
              <a:r>
                <a:rPr lang="ru-RU" sz="2500" kern="1200" dirty="0" smtClean="0">
                  <a:ln w="17780" cmpd="sng">
                    <a:prstDash val="solid"/>
                    <a:miter lim="800000"/>
                  </a:ln>
                  <a:solidFill>
                    <a:schemeClr val="tx2">
                      <a:lumMod val="75000"/>
                    </a:schemeClr>
                  </a:solidFill>
                  <a:latin typeface="Constantia" pitchFamily="18" charset="0"/>
                  <a:cs typeface="Lucida Sans Unicode" panose="020B0602030504020204" pitchFamily="34" charset="0"/>
                </a:rPr>
                <a:t>обеспечению безопасности дорожного движения</a:t>
              </a:r>
              <a:endParaRPr lang="ru-RU" sz="2500" kern="1200" dirty="0">
                <a:ln w="17780" cmpd="sng"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endParaRPr>
            </a:p>
          </p:txBody>
        </p:sp>
      </p:grpSp>
      <p:sp>
        <p:nvSpPr>
          <p:cNvPr id="10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4996" y="175359"/>
            <a:ext cx="288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Молодежное движение</a:t>
            </a:r>
          </a:p>
        </p:txBody>
      </p:sp>
      <p:pic>
        <p:nvPicPr>
          <p:cNvPr id="25601" name="Picture 1" descr="C:\Users\Alex\Downloads\5215285265076184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084" y="1247775"/>
            <a:ext cx="3010957" cy="225821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5602" name="Picture 2" descr="C:\Users\Alex\Downloads\526721036741784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810" y="3669202"/>
            <a:ext cx="1685864" cy="222924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5603" name="Picture 3" descr="C:\Users\Alex\Downloads\526721036741784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8696" y="1247775"/>
            <a:ext cx="3067767" cy="225821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5604" name="Picture 4" descr="C:\Users\Alex\Downloads\52672103674178399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3968" y="703343"/>
            <a:ext cx="3695801" cy="280265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5605" name="Picture 5" descr="C:\Users\Alex\Downloads\5267367954062898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862828" y="3669202"/>
            <a:ext cx="1717212" cy="222924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5606" name="Picture 6" descr="C:\Users\Alex\Downloads\52354769457205128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3967" y="3669202"/>
            <a:ext cx="3695801" cy="277185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40</a:t>
            </a:fld>
            <a:endParaRPr lang="ru-RU"/>
          </a:p>
        </p:txBody>
      </p:sp>
      <p:sp>
        <p:nvSpPr>
          <p:cNvPr id="12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2948412" y="1974151"/>
            <a:ext cx="6096000" cy="1224017"/>
            <a:chOff x="2948412" y="1974151"/>
            <a:chExt cx="6096000" cy="122401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48412" y="1974151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048000" y="2828836"/>
              <a:ext cx="59964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dirty="0"/>
            </a:p>
          </p:txBody>
        </p:sp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93001"/>
              </p:ext>
            </p:extLst>
          </p:nvPr>
        </p:nvGraphicFramePr>
        <p:xfrm>
          <a:off x="2036464" y="765283"/>
          <a:ext cx="5944603" cy="29762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44603">
                  <a:extLst>
                    <a:ext uri="{9D8B030D-6E8A-4147-A177-3AD203B41FA5}">
                      <a16:colId xmlns:a16="http://schemas.microsoft.com/office/drawing/2014/main" val="2918307844"/>
                    </a:ext>
                  </a:extLst>
                </a:gridCol>
              </a:tblGrid>
              <a:tr h="859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Всего в районе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Богородское </a:t>
                      </a: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310 общественных советников главы управы.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В 2025 году  общественные советники принимали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участие в следующих мероприятиях: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828214"/>
                  </a:ext>
                </a:extLst>
              </a:tr>
              <a:tr h="178756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встречи главы управы района с жителями;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тренинги, круглые столы;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митинги и праздничные мероприятия;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семинары, лекции, совещания, заседания;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экскурсии;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мемориально-патронатные акции </a:t>
                      </a:r>
                      <a:r>
                        <a:rPr lang="ru-RU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nstantia" panose="02030602050306030303" pitchFamily="18" charset="0"/>
                        </a:rPr>
                        <a:t>и др.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59988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556456" y="170969"/>
            <a:ext cx="4879911" cy="664669"/>
          </a:xfrm>
          <a:prstGeom prst="rect">
            <a:avLst/>
          </a:prstGeom>
        </p:spPr>
        <p:txBody>
          <a:bodyPr lIns="93302" tIns="46651" rIns="93302" bIns="46651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Общественные советники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9224" r="19880" b="15074"/>
          <a:stretch/>
        </p:blipFill>
        <p:spPr>
          <a:xfrm>
            <a:off x="8268025" y="1688542"/>
            <a:ext cx="2694191" cy="205302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3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/>
          <a:stretch/>
        </p:blipFill>
        <p:spPr>
          <a:xfrm>
            <a:off x="193087" y="3868135"/>
            <a:ext cx="3035619" cy="202308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b="24550"/>
          <a:stretch/>
        </p:blipFill>
        <p:spPr>
          <a:xfrm>
            <a:off x="3335558" y="3870578"/>
            <a:ext cx="4825616" cy="2020643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26" y="3868135"/>
            <a:ext cx="2694191" cy="2020643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01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60487" y="149629"/>
            <a:ext cx="9471025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Работа комиссии по делам </a:t>
            </a: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несовершеннолетних </a:t>
            </a: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и защите их прав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7126" y="1548081"/>
            <a:ext cx="8277749" cy="596787"/>
          </a:xfrm>
          <a:prstGeom prst="rect">
            <a:avLst/>
          </a:prstGeom>
        </p:spPr>
        <p:txBody>
          <a:bodyPr wrap="square" lIns="93302" tIns="46651" rIns="93302" bIns="46651">
            <a:spAutoFit/>
          </a:bodyPr>
          <a:lstStyle/>
          <a:p>
            <a:pPr lvl="0" algn="ctr"/>
            <a:r>
              <a:rPr lang="ru-RU" sz="1633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в сферу профилактики безнадзорности, беспризорности и правонарушений несовершеннолетних на территории района Богородское входят: </a:t>
            </a: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2963879" y="2276873"/>
          <a:ext cx="604052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43</a:t>
            </a:fld>
            <a:endParaRPr lang="ru-RU" dirty="0"/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07EB2698-EF1C-481E-B68F-E0DEC3ADA35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8231547"/>
              </p:ext>
            </p:extLst>
          </p:nvPr>
        </p:nvGraphicFramePr>
        <p:xfrm>
          <a:off x="1926465" y="2247314"/>
          <a:ext cx="3352800" cy="4343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Объект 5">
            <a:extLst>
              <a:ext uri="{FF2B5EF4-FFF2-40B4-BE49-F238E27FC236}">
                <a16:creationId xmlns:a16="http://schemas.microsoft.com/office/drawing/2014/main" id="{07EB2698-EF1C-481E-B68F-E0DEC3ADA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342801"/>
              </p:ext>
            </p:extLst>
          </p:nvPr>
        </p:nvGraphicFramePr>
        <p:xfrm>
          <a:off x="7689272" y="1282087"/>
          <a:ext cx="4217366" cy="474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084857832"/>
              </p:ext>
            </p:extLst>
          </p:nvPr>
        </p:nvGraphicFramePr>
        <p:xfrm>
          <a:off x="1735243" y="721129"/>
          <a:ext cx="5954029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60487" y="149629"/>
            <a:ext cx="9471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Работа комиссии по делам </a:t>
            </a:r>
            <a:br>
              <a:rPr lang="ru-RU" sz="32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несовершеннолетних и защите их прав</a:t>
            </a:r>
            <a:endParaRPr lang="ru-RU" sz="32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48297" y="-172833"/>
            <a:ext cx="94710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19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Охрана труда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650" y="59453930"/>
            <a:ext cx="12271676" cy="86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30" y="3270904"/>
            <a:ext cx="7221151" cy="3374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2230" y="906674"/>
            <a:ext cx="99687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К Всемирному дню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охраны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труда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проведена неделя безопасности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труда.</a:t>
            </a:r>
          </a:p>
          <a:p>
            <a:pPr algn="ctr"/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 </a:t>
            </a:r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В постоянном режиме осуществляется деятельность Комиссии по охране труда на территории района, обеспечивается режим труда и отдыха работников, контроль за состоянием условий труда на рабочих местах, осуществляется контроль за проведением инструктажей по охране труда в структурных подразделениях в соответствии с законодательством Российской Федерации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.</a:t>
            </a:r>
          </a:p>
          <a:p>
            <a:pPr algn="ctr"/>
            <a:endParaRPr lang="ru-RU" sz="1400" b="1" dirty="0">
              <a:solidFill>
                <a:srgbClr val="1F497D">
                  <a:lumMod val="75000"/>
                </a:srgbClr>
              </a:solidFill>
              <a:latin typeface="Constantia" pitchFamily="18" charset="0"/>
            </a:endParaRPr>
          </a:p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В апреле 2025 года в ГБУ "Жилищник района Богородское" прошли мероприятия, приуроченные ко Всемирному дню охраны труда (лекции на темы: «Профилактика профессиональных заболеваний», «Безопасные методы и приемы выполнения работ в условиях повышенной опасности», «Снижение производственного травматизма», «Эффективное использование средств индивидуальной защиты»)</a:t>
            </a:r>
          </a:p>
        </p:txBody>
      </p:sp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31" y="3741774"/>
            <a:ext cx="4197930" cy="2098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42196" y="124690"/>
            <a:ext cx="8521700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24"/>
              </a:spcBef>
            </a:pP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Потребительский рынок торговли и услуг</a:t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1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работа с нестационарными торговыми объектами, </a:t>
            </a:r>
            <a:br>
              <a:rPr lang="ru-RU" sz="1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1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пресечение несанкционированной торговли</a:t>
            </a:r>
            <a:br>
              <a:rPr lang="ru-RU" sz="14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14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5520" y="5754989"/>
            <a:ext cx="5252320" cy="566650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r>
              <a:rPr lang="ru-RU" b="1" dirty="0" smtClean="0">
                <a:solidFill>
                  <a:srgbClr val="376092"/>
                </a:solidFill>
                <a:latin typeface="Constantia"/>
              </a:rPr>
              <a:t>Бульвар Маршала Рокоссовского, д.8, корп.2</a:t>
            </a:r>
            <a:endParaRPr lang="ru-RU" b="1" dirty="0">
              <a:solidFill>
                <a:srgbClr val="376092"/>
              </a:solidFill>
              <a:latin typeface="Constantia"/>
            </a:endParaRPr>
          </a:p>
          <a:p>
            <a:endParaRPr lang="ru-RU" sz="1270" b="1" dirty="0">
              <a:solidFill>
                <a:srgbClr val="376092"/>
              </a:solidFill>
              <a:latin typeface="Constant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3561" y="3370562"/>
            <a:ext cx="3578970" cy="371212"/>
          </a:xfrm>
          <a:prstGeom prst="rect">
            <a:avLst/>
          </a:prstGeom>
          <a:noFill/>
        </p:spPr>
        <p:txBody>
          <a:bodyPr wrap="none" lIns="93302" tIns="46651" rIns="93302" bIns="46651" rtlCol="0">
            <a:spAutoFit/>
          </a:bodyPr>
          <a:lstStyle/>
          <a:p>
            <a:r>
              <a:rPr lang="ru-RU" b="1" dirty="0" smtClean="0">
                <a:solidFill>
                  <a:srgbClr val="376092"/>
                </a:solidFill>
                <a:latin typeface="Constantia"/>
              </a:rPr>
              <a:t>Тюменский проезд, д.3, корп.1</a:t>
            </a:r>
            <a:endParaRPr lang="ru-RU" b="1" dirty="0">
              <a:solidFill>
                <a:srgbClr val="376092"/>
              </a:solidFill>
              <a:latin typeface="Constanti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65116" y="5775379"/>
            <a:ext cx="3052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76092"/>
                </a:solidFill>
                <a:latin typeface="Constantia"/>
              </a:rPr>
              <a:t>ул. Бойцовая, д.27, корп.5</a:t>
            </a:r>
          </a:p>
          <a:p>
            <a:endParaRPr lang="ru-RU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1" y="1139958"/>
            <a:ext cx="3197629" cy="2230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7" y="3741775"/>
            <a:ext cx="4197929" cy="2098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7F5F1-135C-423F-BFAB-8FC64765FBF6}"/>
              </a:ext>
            </a:extLst>
          </p:cNvPr>
          <p:cNvSpPr txBox="1">
            <a:spLocks/>
          </p:cNvSpPr>
          <p:nvPr/>
        </p:nvSpPr>
        <p:spPr>
          <a:xfrm>
            <a:off x="2012112" y="18256"/>
            <a:ext cx="8167777" cy="1325563"/>
          </a:xfrm>
          <a:prstGeom prst="rect">
            <a:avLst/>
          </a:prstGeom>
        </p:spPr>
        <p:txBody>
          <a:bodyPr vert="horz" lIns="93302" tIns="46651" rIns="93302" bIns="46651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65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Конкурсы и аукционы</a:t>
            </a:r>
            <a:endParaRPr lang="ru-RU" sz="3265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7090" y="2100599"/>
            <a:ext cx="4223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Управой района Богородское города Москвы в 2025 году проведено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14 запросов котировок, в том числе: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• 11 запросов котировок на поставку товаров;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• 2 – на оказание услуг;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Constantia" pitchFamily="18" charset="0"/>
              </a:rPr>
              <a:t>• 1 – на проведение работ.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495416"/>
            <a:ext cx="4941603" cy="324169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47F5F1-135C-423F-BFAB-8FC64765FBF6}"/>
              </a:ext>
            </a:extLst>
          </p:cNvPr>
          <p:cNvSpPr txBox="1">
            <a:spLocks/>
          </p:cNvSpPr>
          <p:nvPr/>
        </p:nvSpPr>
        <p:spPr>
          <a:xfrm>
            <a:off x="2012112" y="18256"/>
            <a:ext cx="8167777" cy="1325563"/>
          </a:xfrm>
          <a:prstGeom prst="rect">
            <a:avLst/>
          </a:prstGeom>
        </p:spPr>
        <p:txBody>
          <a:bodyPr vert="horz" lIns="93302" tIns="46651" rIns="93302" bIns="46651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65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Организация деятельности </a:t>
            </a:r>
          </a:p>
          <a:p>
            <a:pPr lvl="0" algn="ctr">
              <a:spcBef>
                <a:spcPct val="0"/>
              </a:spcBef>
            </a:pPr>
            <a:r>
              <a:rPr lang="ru-RU" sz="3265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ГКУ «Московская безопасность»</a:t>
            </a:r>
            <a:endParaRPr lang="ru-RU" sz="3265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46348832"/>
              </p:ext>
            </p:extLst>
          </p:nvPr>
        </p:nvGraphicFramePr>
        <p:xfrm>
          <a:off x="1876345" y="1289887"/>
          <a:ext cx="87251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6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47F5F1-135C-423F-BFAB-8FC64765FBF6}"/>
              </a:ext>
            </a:extLst>
          </p:cNvPr>
          <p:cNvSpPr txBox="1">
            <a:spLocks/>
          </p:cNvSpPr>
          <p:nvPr/>
        </p:nvSpPr>
        <p:spPr>
          <a:xfrm>
            <a:off x="2012112" y="18256"/>
            <a:ext cx="8167777" cy="1325563"/>
          </a:xfrm>
          <a:prstGeom prst="rect">
            <a:avLst/>
          </a:prstGeom>
        </p:spPr>
        <p:txBody>
          <a:bodyPr vert="horz" lIns="93302" tIns="46651" rIns="93302" bIns="46651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65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Подготовка и проведение призыва граждан на военную службу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64969" y="1455304"/>
            <a:ext cx="52479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В результате проведенных мероприятий в Вооруженные Силы Российской Федерации для прохождения военной службы </a:t>
            </a:r>
          </a:p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 призыву отправлено 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166 </a:t>
            </a:r>
            <a:r>
              <a:rPr lang="ru-RU" sz="2800" b="1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граждан призывного возраста</a:t>
            </a:r>
            <a:endParaRPr lang="ru-RU" sz="2800" b="1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719036-6569-4C16-BD2D-1DD6C6FFB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15814" r="12415" b="13226"/>
          <a:stretch/>
        </p:blipFill>
        <p:spPr>
          <a:xfrm>
            <a:off x="2131271" y="2133599"/>
            <a:ext cx="4187785" cy="272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47F5F1-135C-423F-BFAB-8FC64765FBF6}"/>
              </a:ext>
            </a:extLst>
          </p:cNvPr>
          <p:cNvSpPr txBox="1">
            <a:spLocks/>
          </p:cNvSpPr>
          <p:nvPr/>
        </p:nvSpPr>
        <p:spPr>
          <a:xfrm>
            <a:off x="2012112" y="18256"/>
            <a:ext cx="8167777" cy="1325563"/>
          </a:xfrm>
          <a:prstGeom prst="rect">
            <a:avLst/>
          </a:prstGeom>
        </p:spPr>
        <p:txBody>
          <a:bodyPr vert="horz" lIns="93302" tIns="46651" rIns="93302" bIns="46651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3265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Комиссия по гражданской обороне и чрезвычайным ситуациям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070" y="1401329"/>
            <a:ext cx="3892148" cy="2919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795" y="4377950"/>
            <a:ext cx="3980409" cy="2238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993" y="1395623"/>
            <a:ext cx="3894023" cy="2920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9228" y="154944"/>
            <a:ext cx="8522897" cy="13400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Комплексное благоустройство 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квартала, ограниченного улицами Погонный проезд, 1-ой </a:t>
            </a:r>
            <a:r>
              <a:rPr lang="ru-RU" sz="2800" dirty="0" err="1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Мясниковской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улицей, </a:t>
            </a:r>
            <a:r>
              <a:rPr lang="ru-RU" sz="2800" dirty="0" err="1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Ланинским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переулком</a:t>
            </a:r>
            <a:endParaRPr lang="ru-RU" sz="28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91" y="1574854"/>
            <a:ext cx="2353899" cy="418470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0" b="41980"/>
          <a:stretch/>
        </p:blipFill>
        <p:spPr bwMode="auto">
          <a:xfrm>
            <a:off x="3863988" y="2367072"/>
            <a:ext cx="4453376" cy="339249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766" y="1550891"/>
            <a:ext cx="2353568" cy="418412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6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947F5F1-135C-423F-BFAB-8FC64765FBF6}"/>
              </a:ext>
            </a:extLst>
          </p:cNvPr>
          <p:cNvSpPr txBox="1">
            <a:spLocks/>
          </p:cNvSpPr>
          <p:nvPr/>
        </p:nvSpPr>
        <p:spPr>
          <a:xfrm>
            <a:off x="2012112" y="18256"/>
            <a:ext cx="8167777" cy="1325563"/>
          </a:xfrm>
          <a:prstGeom prst="rect">
            <a:avLst/>
          </a:prstGeom>
        </p:spPr>
        <p:txBody>
          <a:bodyPr vert="horz" lIns="93302" tIns="46651" rIns="93302" bIns="46651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3084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Назначение мест отбывания наказания по исправительным и обязательным работам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21541" y="1305342"/>
            <a:ext cx="9023492" cy="596787"/>
          </a:xfrm>
          <a:prstGeom prst="rect">
            <a:avLst/>
          </a:prstGeom>
        </p:spPr>
        <p:txBody>
          <a:bodyPr wrap="square" lIns="93302" tIns="46651" rIns="93302" bIns="46651">
            <a:spAutoFit/>
          </a:bodyPr>
          <a:lstStyle/>
          <a:p>
            <a:pPr algn="ctr"/>
            <a:r>
              <a:rPr lang="ru-RU" sz="1633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трудоустройство и отбывание наказания лицами, осужденными к исправительным и обязательным работам, осуществляется в ГБУ «Жилищник района Богородское»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75139782"/>
              </p:ext>
            </p:extLst>
          </p:nvPr>
        </p:nvGraphicFramePr>
        <p:xfrm>
          <a:off x="3170506" y="2112962"/>
          <a:ext cx="4474459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12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61142" y="0"/>
            <a:ext cx="8523287" cy="1509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24"/>
              </a:spcBef>
            </a:pP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Тематическое и праздничное </a:t>
            </a:r>
            <a:b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оформление района</a:t>
            </a:r>
            <a:b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32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1312024"/>
            <a:ext cx="4810298" cy="2405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4017814"/>
            <a:ext cx="4810297" cy="2405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0" y="1312024"/>
            <a:ext cx="4810297" cy="2405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0" y="4021970"/>
            <a:ext cx="4801985" cy="2400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629" y="2203015"/>
            <a:ext cx="2611323" cy="348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838" y="2060849"/>
            <a:ext cx="8352324" cy="2448272"/>
          </a:xfrm>
        </p:spPr>
        <p:txBody>
          <a:bodyPr anchor="ctr">
            <a:noAutofit/>
          </a:bodyPr>
          <a:lstStyle/>
          <a:p>
            <a:pPr algn="ctr"/>
            <a:r>
              <a:rPr lang="en-US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II </a:t>
            </a:r>
            <a:r>
              <a:rPr lang="ru-RU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РАЗДЕЛ. </a:t>
            </a:r>
            <a:br>
              <a:rPr lang="ru-RU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 О взаимодействии управы района и жителей района по решению вопросов социально-экономического развития района</a:t>
            </a:r>
          </a:p>
        </p:txBody>
      </p:sp>
      <p:sp>
        <p:nvSpPr>
          <p:cNvPr id="3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236529" y="6356349"/>
            <a:ext cx="2743200" cy="365125"/>
          </a:xfrm>
        </p:spPr>
        <p:txBody>
          <a:bodyPr/>
          <a:lstStyle/>
          <a:p>
            <a:fld id="{9B1304FF-7EB9-49D6-AB1E-84597EFF1AA5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56095" y="233055"/>
            <a:ext cx="8521700" cy="1081088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265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Работа управы района с Советом депутатов муниципального округа Богородское</a:t>
            </a:r>
            <a:r>
              <a:rPr lang="ru-RU" sz="1633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1633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1633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53" y="1563526"/>
            <a:ext cx="4568466" cy="2248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851" y="1563525"/>
            <a:ext cx="4795265" cy="2247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3" y="3914943"/>
            <a:ext cx="4568466" cy="2109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20297"/>
          <a:stretch/>
        </p:blipFill>
        <p:spPr>
          <a:xfrm>
            <a:off x="6318850" y="3910990"/>
            <a:ext cx="4795265" cy="211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53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6391" y="0"/>
            <a:ext cx="8523287" cy="1079500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Информирование жителей района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05673C9-29FD-482B-A9B5-B77CB9C98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859026"/>
              </p:ext>
            </p:extLst>
          </p:nvPr>
        </p:nvGraphicFramePr>
        <p:xfrm>
          <a:off x="237022" y="1520490"/>
          <a:ext cx="4671997" cy="4835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873" y="1520489"/>
            <a:ext cx="2232807" cy="483586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9009" y="1520489"/>
            <a:ext cx="2255475" cy="4835860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4069" y="1610320"/>
            <a:ext cx="2247406" cy="4771931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54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81107" y="123872"/>
            <a:ext cx="8523287" cy="1081088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3265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Обращения граждан в </a:t>
            </a:r>
            <a:r>
              <a:rPr lang="ru-RU" sz="3265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2025 </a:t>
            </a:r>
            <a:r>
              <a:rPr lang="ru-RU" sz="3265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году</a:t>
            </a:r>
            <a:r>
              <a:rPr lang="ru-RU" sz="3265" dirty="0"/>
              <a:t/>
            </a:r>
            <a:br>
              <a:rPr lang="ru-RU" sz="3265" dirty="0"/>
            </a:br>
            <a:endParaRPr lang="ru-RU" sz="1633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585358720"/>
              </p:ext>
            </p:extLst>
          </p:nvPr>
        </p:nvGraphicFramePr>
        <p:xfrm>
          <a:off x="846864" y="1317541"/>
          <a:ext cx="4719266" cy="496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3793660"/>
              </p:ext>
            </p:extLst>
          </p:nvPr>
        </p:nvGraphicFramePr>
        <p:xfrm>
          <a:off x="4783512" y="1317541"/>
          <a:ext cx="8128000" cy="4786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55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04FF-7EB9-49D6-AB1E-84597EFF1AA5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0648" y="241601"/>
            <a:ext cx="8523288" cy="1081088"/>
          </a:xfrm>
        </p:spPr>
        <p:txBody>
          <a:bodyPr>
            <a:noAutofit/>
          </a:bodyPr>
          <a:lstStyle/>
          <a:p>
            <a:pPr algn="ctr">
              <a:spcBef>
                <a:spcPts val="1224"/>
              </a:spcBef>
            </a:pP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Тематика обращений граждан, поступивших на портал «Наш город»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B0A6911D-A5BA-48F9-AB46-8A9C255BBA5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85703884"/>
              </p:ext>
            </p:extLst>
          </p:nvPr>
        </p:nvGraphicFramePr>
        <p:xfrm>
          <a:off x="1336431" y="1263648"/>
          <a:ext cx="9254232" cy="54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56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80260" y="2049145"/>
            <a:ext cx="8353425" cy="2447925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  <a:tabLst>
                <a:tab pos="3845513" algn="l"/>
              </a:tabLst>
            </a:pPr>
            <a:r>
              <a:rPr lang="ru-RU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Спасибо </a:t>
            </a:r>
            <a:br>
              <a:rPr lang="ru-RU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за внимание! </a:t>
            </a:r>
            <a:r>
              <a:rPr lang="en-US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447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endParaRPr lang="ru-RU" sz="3447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CF4F-1518-4365-A031-09571CB94EFE}" type="slidenum">
              <a:rPr lang="ru-RU" smtClean="0"/>
              <a:t>57</a:t>
            </a:fld>
            <a:endParaRPr lang="ru-RU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Мероприятия </a:t>
            </a: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32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 благоустройству </a:t>
            </a:r>
            <a:r>
              <a:rPr lang="ru-RU" sz="32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дворовых территорий</a:t>
            </a:r>
            <a:endParaRPr lang="ru-RU" sz="32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BFECC1B-FB1A-4AB7-9FF0-2E3F7256A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84066"/>
              </p:ext>
            </p:extLst>
          </p:nvPr>
        </p:nvGraphicFramePr>
        <p:xfrm>
          <a:off x="4069919" y="1960690"/>
          <a:ext cx="4052161" cy="1151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679">
                  <a:extLst>
                    <a:ext uri="{9D8B030D-6E8A-4147-A177-3AD203B41FA5}">
                      <a16:colId xmlns:a16="http://schemas.microsoft.com/office/drawing/2014/main" val="4021549976"/>
                    </a:ext>
                  </a:extLst>
                </a:gridCol>
                <a:gridCol w="3666482">
                  <a:extLst>
                    <a:ext uri="{9D8B030D-6E8A-4147-A177-3AD203B41FA5}">
                      <a16:colId xmlns:a16="http://schemas.microsoft.com/office/drawing/2014/main" val="738675122"/>
                    </a:ext>
                  </a:extLst>
                </a:gridCol>
              </a:tblGrid>
              <a:tr h="4990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nstantia" pitchFamily="18" charset="0"/>
                          <a:ea typeface="+mn-ea"/>
                          <a:cs typeface="+mn-cs"/>
                        </a:rPr>
                        <a:t>Адрес дворовой территории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542694423"/>
                  </a:ext>
                </a:extLst>
              </a:tr>
              <a:tr h="3979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Открытое ш., д. 1, к. 12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28977949"/>
                  </a:ext>
                </a:extLst>
              </a:tr>
              <a:tr h="2544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Наримановская</a:t>
                      </a: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ул., д. 22, к. 1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304487295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20198"/>
            <a:ext cx="2539866" cy="158410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t="21606" r="18809" b="47121"/>
          <a:stretch/>
        </p:blipFill>
        <p:spPr bwMode="auto">
          <a:xfrm>
            <a:off x="3561090" y="4104861"/>
            <a:ext cx="1816913" cy="158197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10925" y="5702177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11287" y="5712082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08133" y="3633074"/>
            <a:ext cx="2579594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Открытое шоссе,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д.1 </a:t>
            </a: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,к.12 </a:t>
            </a:r>
            <a:endParaRPr lang="ru-RU" altLang="ru-RU" sz="1633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latin typeface="Constantia" pitchFamily="18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57" y="4133521"/>
            <a:ext cx="2509466" cy="15606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194854" y="4126145"/>
            <a:ext cx="2509466" cy="156069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56399" y="5694215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47796" y="5694215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83089" y="3632868"/>
            <a:ext cx="2796513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Наримановская ул., д.22,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к.1</a:t>
            </a:r>
          </a:p>
        </p:txBody>
      </p:sp>
      <p:sp>
        <p:nvSpPr>
          <p:cNvPr id="18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5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Мероприятия по </a:t>
            </a:r>
            <a:r>
              <a:rPr lang="ru-RU" sz="40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обеспечению безопасности дорожного движения</a:t>
            </a:r>
            <a:endParaRPr lang="ru-RU" sz="4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199518" y="1517901"/>
          <a:ext cx="7547957" cy="4470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5287">
                  <a:extLst>
                    <a:ext uri="{9D8B030D-6E8A-4147-A177-3AD203B41FA5}">
                      <a16:colId xmlns:a16="http://schemas.microsoft.com/office/drawing/2014/main" val="1655790302"/>
                    </a:ext>
                  </a:extLst>
                </a:gridCol>
                <a:gridCol w="4522670">
                  <a:extLst>
                    <a:ext uri="{9D8B030D-6E8A-4147-A177-3AD203B41FA5}">
                      <a16:colId xmlns:a16="http://schemas.microsoft.com/office/drawing/2014/main" val="2898918747"/>
                    </a:ext>
                  </a:extLst>
                </a:gridCol>
              </a:tblGrid>
              <a:tr h="294103">
                <a:tc>
                  <a:txBody>
                    <a:bodyPr/>
                    <a:lstStyle/>
                    <a:p>
                      <a:pPr indent="3111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Вид работ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Адрес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847687575"/>
                  </a:ext>
                </a:extLst>
              </a:tr>
              <a:tr h="482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Строительство тротуаров, организация пешеходной зоны на дорожном участке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Территория между ул. Богатырский мост и Казенным прудом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911051199"/>
                  </a:ext>
                </a:extLst>
              </a:tr>
              <a:tr h="6427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Обустройство нерегулируемого пешеходного перехода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Пересечение ул. </a:t>
                      </a:r>
                      <a:r>
                        <a:rPr lang="ru-RU" sz="1200" dirty="0">
                          <a:effectLst/>
                        </a:rPr>
                        <a:t>1-я </a:t>
                      </a:r>
                      <a:r>
                        <a:rPr lang="ru-RU" sz="1200" dirty="0" err="1">
                          <a:effectLst/>
                        </a:rPr>
                        <a:t>Мясниковской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и </a:t>
                      </a:r>
                      <a:r>
                        <a:rPr lang="ru-RU" sz="1200" dirty="0">
                          <a:effectLst/>
                        </a:rPr>
                        <a:t>ул. Токарной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228359748"/>
                  </a:ext>
                </a:extLst>
              </a:tr>
              <a:tr h="4519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Организация нерегулируемого пешеходного перехода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ул. 4-я Гражданская, </a:t>
                      </a:r>
                      <a:r>
                        <a:rPr lang="ru-RU" sz="1200" dirty="0">
                          <a:effectLst/>
                        </a:rPr>
                        <a:t>д.34, корп.2 (</a:t>
                      </a:r>
                      <a:r>
                        <a:rPr lang="ru-RU" sz="1200" dirty="0" err="1">
                          <a:effectLst/>
                        </a:rPr>
                        <a:t>Зельев</a:t>
                      </a:r>
                      <a:r>
                        <a:rPr lang="ru-RU" sz="1200" dirty="0">
                          <a:effectLst/>
                        </a:rPr>
                        <a:t> переулок)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528813936"/>
                  </a:ext>
                </a:extLst>
              </a:tr>
              <a:tr h="4519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Обустройство </a:t>
                      </a:r>
                      <a:r>
                        <a:rPr lang="ru-RU" sz="1200" dirty="0" smtClean="0">
                          <a:effectLst/>
                        </a:rPr>
                        <a:t>искусственной</a:t>
                      </a:r>
                      <a:r>
                        <a:rPr lang="ru-RU" sz="1200" baseline="0" dirty="0" smtClean="0">
                          <a:effectLst/>
                        </a:rPr>
                        <a:t> неровности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на дворовой территории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ул. Краснобогатырская, </a:t>
                      </a:r>
                      <a:r>
                        <a:rPr lang="ru-RU" sz="1200" dirty="0">
                          <a:effectLst/>
                        </a:rPr>
                        <a:t>д.21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234441236"/>
                  </a:ext>
                </a:extLst>
              </a:tr>
              <a:tr h="803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Установка дорожных знаков 3.27 «Остановка запрещена» со знаками дополнительной информации (табличками) 8.24 «Работает эвакуатор»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1-й </a:t>
                      </a:r>
                      <a:r>
                        <a:rPr lang="ru-RU" sz="1200" dirty="0" err="1">
                          <a:effectLst/>
                        </a:rPr>
                        <a:t>Подбельского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пр</a:t>
                      </a:r>
                      <a:r>
                        <a:rPr lang="ru-RU" sz="1200" dirty="0">
                          <a:effectLst/>
                        </a:rPr>
                        <a:t>-д, д. 6, стр. 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4190593604"/>
                  </a:ext>
                </a:extLst>
              </a:tr>
              <a:tr h="4519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Установка полусфер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ул. Бойцовая, д. 13, корп. 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469793585"/>
                  </a:ext>
                </a:extLst>
              </a:tr>
              <a:tr h="803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Установка дорожных знаков 3.27 «Остановка запрещена» со знаками дополнительной информации (табличками) 8.24 «Работает эвакуатор»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ул. 3-я Гражданская, д. 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920058280"/>
                  </a:ext>
                </a:extLst>
              </a:tr>
            </a:tbl>
          </a:graphicData>
        </a:graphic>
      </p:graphicFrame>
      <p:sp>
        <p:nvSpPr>
          <p:cNvPr id="7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872277" y="1772817"/>
            <a:ext cx="4399885" cy="47661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302" tIns="46651" rIns="93302" bIns="46651" rtlCol="0" anchor="ctr"/>
          <a:lstStyle/>
          <a:p>
            <a:pPr algn="ctr"/>
            <a:endParaRPr lang="ru-RU" sz="1633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4552" y="163468"/>
            <a:ext cx="8522897" cy="99911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Благоустройство </a:t>
            </a: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/>
            </a:r>
            <a:b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дворовых </a:t>
            </a: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территорий</a:t>
            </a:r>
            <a:b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dirty="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(отдельные виды работ)</a:t>
            </a:r>
            <a:endParaRPr lang="ru-RU" sz="2800" dirty="0"/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5350257" y="2605361"/>
          <a:ext cx="5294776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43446" y="1907540"/>
            <a:ext cx="3132122" cy="345500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pPr algn="ctr"/>
            <a:r>
              <a:rPr lang="ru-RU" sz="1633" b="1" dirty="0">
                <a:ln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Основные виды работ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1" y="2679304"/>
            <a:ext cx="671169" cy="485089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r>
              <a:rPr lang="ru-RU" sz="127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24621 </a:t>
            </a:r>
            <a:r>
              <a:rPr lang="ru-RU" sz="127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кв.м.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1" y="3399384"/>
            <a:ext cx="596594" cy="485089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pPr algn="ctr"/>
            <a:r>
              <a:rPr lang="ru-RU" sz="127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12638 </a:t>
            </a:r>
            <a:r>
              <a:rPr lang="ru-RU" sz="127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</a:t>
            </a:r>
            <a:r>
              <a:rPr lang="ru-RU" sz="127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.м</a:t>
            </a:r>
            <a:r>
              <a:rPr lang="ru-RU" sz="127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1" y="4119465"/>
            <a:ext cx="596594" cy="485089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pPr algn="ctr"/>
            <a:r>
              <a:rPr lang="ru-RU" sz="127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4796 </a:t>
            </a:r>
            <a:r>
              <a:rPr lang="ru-RU" sz="127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кв.м.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1" y="4911552"/>
            <a:ext cx="596594" cy="485089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pPr algn="ctr"/>
            <a:r>
              <a:rPr lang="ru-RU" sz="127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295 шт</a:t>
            </a:r>
            <a:r>
              <a:rPr lang="ru-RU" sz="127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1" y="5631633"/>
            <a:ext cx="596594" cy="485089"/>
          </a:xfrm>
          <a:prstGeom prst="rect">
            <a:avLst/>
          </a:prstGeom>
          <a:noFill/>
        </p:spPr>
        <p:txBody>
          <a:bodyPr wrap="square" lIns="93302" tIns="46651" rIns="93302" bIns="46651" rtlCol="0">
            <a:spAutoFit/>
          </a:bodyPr>
          <a:lstStyle/>
          <a:p>
            <a:pPr algn="ctr"/>
            <a:r>
              <a:rPr lang="ru-RU" sz="1088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14051</a:t>
            </a:r>
            <a:r>
              <a:rPr lang="ru-RU" sz="127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27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кв.м</a:t>
            </a:r>
            <a:r>
              <a:rPr lang="ru-RU" sz="127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C8D860CE-1099-4FB6-9740-79513DA85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417680"/>
              </p:ext>
            </p:extLst>
          </p:nvPr>
        </p:nvGraphicFramePr>
        <p:xfrm>
          <a:off x="1110552" y="1331649"/>
          <a:ext cx="4165131" cy="5400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043">
                  <a:extLst>
                    <a:ext uri="{9D8B030D-6E8A-4147-A177-3AD203B41FA5}">
                      <a16:colId xmlns:a16="http://schemas.microsoft.com/office/drawing/2014/main" val="2201917148"/>
                    </a:ext>
                  </a:extLst>
                </a:gridCol>
                <a:gridCol w="3466088">
                  <a:extLst>
                    <a:ext uri="{9D8B030D-6E8A-4147-A177-3AD203B41FA5}">
                      <a16:colId xmlns:a16="http://schemas.microsoft.com/office/drawing/2014/main" val="3785742009"/>
                    </a:ext>
                  </a:extLst>
                </a:gridCol>
              </a:tblGrid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8639" marR="8639" marT="8639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Адрес дворовой территории</a:t>
                      </a:r>
                    </a:p>
                  </a:txBody>
                  <a:tcPr marL="8639" marR="8639" marT="8639" marB="0" anchor="b"/>
                </a:tc>
                <a:extLst>
                  <a:ext uri="{0D108BD9-81ED-4DB2-BD59-A6C34878D82A}">
                    <a16:rowId xmlns:a16="http://schemas.microsoft.com/office/drawing/2014/main" val="1385374795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 д.21, к.2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76330518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 д.18, к.11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36970772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Бойцовая ул.,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д.10, к.7, к.8, к.9</a:t>
                      </a:r>
                      <a:endParaRPr lang="ru-RU" sz="1400" b="0" i="0" u="none" strike="noStrike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48667228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Бульвар Маршала Рокоссовского, д.18</a:t>
                      </a:r>
                      <a:endParaRPr lang="ru-RU" sz="1400" b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2325105251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Бульвар Маршала Рокоссовского, д.42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629565997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Миллионная ул., д.1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2908837753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Яузская аллея, д.4, д.6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36353308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4-ый проезд Подбельского, д.6</a:t>
                      </a:r>
                      <a:endParaRPr lang="ru-RU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3581572521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Погонный проезд, д.1, к.4</a:t>
                      </a:r>
                      <a:endParaRPr lang="ru-RU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88788051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Миллионная ул.,</a:t>
                      </a:r>
                      <a:r>
                        <a:rPr lang="ru-RU" sz="14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д.14</a:t>
                      </a:r>
                      <a:endParaRPr lang="ru-RU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83795324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Наримановская ул., д.26, к.1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2815354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Наримановская ул., д.26, к.2</a:t>
                      </a: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2580676731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Ивантеевская ул., д.28, к.5</a:t>
                      </a:r>
                      <a:endParaRPr lang="ru-RU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2927864697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Ивантеевская ул., д.30, к.1</a:t>
                      </a:r>
                      <a:endParaRPr lang="ru-RU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3202266064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Бойцовая ул., д.24, к.2, к.3</a:t>
                      </a:r>
                      <a:endParaRPr lang="ru-RU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1281511081"/>
                  </a:ext>
                </a:extLst>
              </a:tr>
              <a:tr h="317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639" marR="8639" marT="8639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Бойцовая ул., д.22, к.4</a:t>
                      </a:r>
                      <a:endParaRPr lang="ru-RU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809" marR="25809" marT="0" marB="0" anchor="ctr"/>
                </a:tc>
                <a:extLst>
                  <a:ext uri="{0D108BD9-81ED-4DB2-BD59-A6C34878D82A}">
                    <a16:rowId xmlns:a16="http://schemas.microsoft.com/office/drawing/2014/main" val="3169650944"/>
                  </a:ext>
                </a:extLst>
              </a:tr>
            </a:tbl>
          </a:graphicData>
        </a:graphic>
      </p:graphicFrame>
      <p:sp>
        <p:nvSpPr>
          <p:cNvPr id="16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21811" y="3657628"/>
            <a:ext cx="2146848" cy="345500"/>
          </a:xfrm>
          <a:prstGeom prst="rect">
            <a:avLst/>
          </a:prstGeom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Бойцовая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ул. </a:t>
            </a:r>
            <a:r>
              <a:rPr lang="ru-RU" altLang="ru-RU" sz="1633" dirty="0" smtClean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д.21, </a:t>
            </a:r>
            <a:r>
              <a:rPr lang="ru-RU" altLang="ru-RU" sz="1633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к.2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45032" y="5950604"/>
            <a:ext cx="1829581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до благоустройства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65682" y="6038871"/>
            <a:ext cx="2116518" cy="3174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3302" tIns="46651" rIns="93302" bIns="46651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5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после благоустройства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42" y="1710152"/>
            <a:ext cx="3111814" cy="424045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r="33242"/>
          <a:stretch/>
        </p:blipFill>
        <p:spPr bwMode="auto">
          <a:xfrm>
            <a:off x="7390014" y="1750934"/>
            <a:ext cx="2695077" cy="425991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Номер слайда 14"/>
          <p:cNvSpPr txBox="1">
            <a:spLocks/>
          </p:cNvSpPr>
          <p:nvPr/>
        </p:nvSpPr>
        <p:spPr>
          <a:xfrm>
            <a:off x="9229941" y="64081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1304FF-7EB9-49D6-AB1E-84597EFF1AA5}" type="slidenum">
              <a:rPr lang="ru-RU" sz="2500" b="1" smtClean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2500" b="1" dirty="0">
              <a:solidFill>
                <a:srgbClr val="FEFE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633786" y="354520"/>
            <a:ext cx="8522897" cy="99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Благоустройство </a:t>
            </a:r>
            <a:br>
              <a:rPr lang="ru-RU" sz="28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дворовых территорий</a:t>
            </a:r>
            <a:br>
              <a:rPr lang="ru-RU" sz="28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</a:br>
            <a:r>
              <a:rPr lang="ru-RU" sz="2800" smtClean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Constantia" pitchFamily="18" charset="0"/>
                <a:ea typeface="Open Sans" panose="020B0606030504020204" pitchFamily="34" charset="0"/>
                <a:cs typeface="Lucida Sans Unicode" panose="020B0602030504020204" pitchFamily="34" charset="0"/>
              </a:rPr>
              <a:t>(отдельные виды работ)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183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56018</TotalTime>
  <Words>3711</Words>
  <Application>Microsoft Office PowerPoint</Application>
  <PresentationFormat>Широкоэкранный</PresentationFormat>
  <Paragraphs>824</Paragraphs>
  <Slides>57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Cambria</vt:lpstr>
      <vt:lpstr>Constantia</vt:lpstr>
      <vt:lpstr>Lucida Sans Unicode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Комплексное благоустройство квартала, ограниченного улицами Погонный проезд, 1-ой Мясниковской улицей, Ланинским переулком</vt:lpstr>
      <vt:lpstr>Мероприятия  по благоустройству дворовых территорий</vt:lpstr>
      <vt:lpstr>Мероприятия по обеспечению безопасности дорожного движения</vt:lpstr>
      <vt:lpstr>Благоустройство  дворовых территорий (отдельные виды работ)</vt:lpstr>
      <vt:lpstr>Презентация PowerPoint</vt:lpstr>
      <vt:lpstr>Презентация PowerPoint</vt:lpstr>
      <vt:lpstr>Презентация PowerPoint</vt:lpstr>
      <vt:lpstr>Ремонт асфальтобетонного покрытия</vt:lpstr>
      <vt:lpstr>Благоустройство парка  «Янтарная горка»</vt:lpstr>
      <vt:lpstr>Капитальный ремонт жилищного фонда  в 2025 году </vt:lpstr>
      <vt:lpstr>Капитальный ремонт жилищного фонда в 2025 году</vt:lpstr>
      <vt:lpstr>Капитальный ремонт жилищного фонда в 2025 году</vt:lpstr>
      <vt:lpstr>Капитальный ремонт жилищного фонда в 2025 году</vt:lpstr>
      <vt:lpstr>Капитальный ремонт жилищного фонда в 2025 году</vt:lpstr>
      <vt:lpstr>Капитальный ремонт жилищного фонда в 2025 году </vt:lpstr>
      <vt:lpstr>Капитальный ремонт жилищного фонда в 2025 году </vt:lpstr>
      <vt:lpstr>Капитальный ремонт жилищного фонда  в 2025 году </vt:lpstr>
      <vt:lpstr>Текущий ремонт подъездов</vt:lpstr>
      <vt:lpstr>Текущий ремонт подъездов  (запланировано в 2026 году)</vt:lpstr>
      <vt:lpstr>Презентация PowerPoint</vt:lpstr>
      <vt:lpstr>Презентация PowerPoint</vt:lpstr>
      <vt:lpstr>Мероприятия по сбору платежей  за жилищно-коммунальные услуги населения</vt:lpstr>
      <vt:lpstr>Общественные организации  района Богородское</vt:lpstr>
      <vt:lpstr>Поздравление ветеранов ВОВ  с вручением медалей и цветов (вручено 144 медали).</vt:lpstr>
      <vt:lpstr>Презентация PowerPoint</vt:lpstr>
      <vt:lpstr>Для членов Совета ветеранов  района Богородское были приобретены билеты на посещение бассейна</vt:lpstr>
      <vt:lpstr>Мероприятия по социально-экономическому развитию  (экскурсии в 2025 году посетило более 250 человек)</vt:lpstr>
      <vt:lpstr> Приобретение театральных билетов и подарков </vt:lpstr>
      <vt:lpstr>Для первоклассников из малообеспеченных, многодетных семей и членов семей мобилизованных граждан района Богородское было приобретено  116 сертификатов в сеть магазина «Детский мир» </vt:lpstr>
      <vt:lpstr>Цветы и цветочные композиции для проведения  торжественных мероприятий районного значения и  организации поздравления жителей </vt:lpstr>
      <vt:lpstr>Презентация PowerPoint</vt:lpstr>
      <vt:lpstr>Вручение персональных поздравлений Президента Российской Федерации ветеранам Великой Отечественной войны в юбилейные даты</vt:lpstr>
      <vt:lpstr>Основные направления  работы  ТУ “Моссовет”  (Богородское, Метрогородок)  ГБУ г. Москвы “ОКЦ ВАО”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комиссии по делам  несовершеннолетних и защите их прав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РАЗДЕЛ.   О взаимодействии управы района и жителей района по решению вопросов социально-экономического развития района</vt:lpstr>
      <vt:lpstr>Работа управы района с Советом депутатов муниципального округа Богородское </vt:lpstr>
      <vt:lpstr>Информирование жителей района</vt:lpstr>
      <vt:lpstr>Обращения граждан в 2025 году </vt:lpstr>
      <vt:lpstr>Тематика обращений граждан, поступивших на портал «Наш город»  </vt:lpstr>
      <vt:lpstr>Спасибо  за внимание!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Hewlett-Packard Company</cp:lastModifiedBy>
  <cp:revision>508</cp:revision>
  <cp:lastPrinted>2026-03-05T12:28:32Z</cp:lastPrinted>
  <dcterms:created xsi:type="dcterms:W3CDTF">2023-01-31T07:07:23Z</dcterms:created>
  <dcterms:modified xsi:type="dcterms:W3CDTF">2026-03-10T11:05:25Z</dcterms:modified>
</cp:coreProperties>
</file>