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97" r:id="rId1"/>
  </p:sldMasterIdLst>
  <p:notesMasterIdLst>
    <p:notesMasterId r:id="rId57"/>
  </p:notesMasterIdLst>
  <p:sldIdLst>
    <p:sldId id="341" r:id="rId2"/>
    <p:sldId id="464" r:id="rId3"/>
    <p:sldId id="462" r:id="rId4"/>
    <p:sldId id="363" r:id="rId5"/>
    <p:sldId id="410" r:id="rId6"/>
    <p:sldId id="509" r:id="rId7"/>
    <p:sldId id="525" r:id="rId8"/>
    <p:sldId id="526" r:id="rId9"/>
    <p:sldId id="510" r:id="rId10"/>
    <p:sldId id="527" r:id="rId11"/>
    <p:sldId id="528" r:id="rId12"/>
    <p:sldId id="511" r:id="rId13"/>
    <p:sldId id="524" r:id="rId14"/>
    <p:sldId id="512" r:id="rId15"/>
    <p:sldId id="523" r:id="rId16"/>
    <p:sldId id="513" r:id="rId17"/>
    <p:sldId id="563" r:id="rId18"/>
    <p:sldId id="564" r:id="rId19"/>
    <p:sldId id="565" r:id="rId20"/>
    <p:sldId id="566" r:id="rId21"/>
    <p:sldId id="427" r:id="rId22"/>
    <p:sldId id="411" r:id="rId23"/>
    <p:sldId id="529" r:id="rId24"/>
    <p:sldId id="530" r:id="rId25"/>
    <p:sldId id="531" r:id="rId26"/>
    <p:sldId id="532" r:id="rId27"/>
    <p:sldId id="533" r:id="rId28"/>
    <p:sldId id="534" r:id="rId29"/>
    <p:sldId id="535" r:id="rId30"/>
    <p:sldId id="536" r:id="rId31"/>
    <p:sldId id="537" r:id="rId32"/>
    <p:sldId id="538" r:id="rId33"/>
    <p:sldId id="567" r:id="rId34"/>
    <p:sldId id="568" r:id="rId35"/>
    <p:sldId id="569" r:id="rId36"/>
    <p:sldId id="570" r:id="rId37"/>
    <p:sldId id="571" r:id="rId38"/>
    <p:sldId id="572" r:id="rId39"/>
    <p:sldId id="573" r:id="rId40"/>
    <p:sldId id="574" r:id="rId41"/>
    <p:sldId id="575" r:id="rId42"/>
    <p:sldId id="576" r:id="rId43"/>
    <p:sldId id="539" r:id="rId44"/>
    <p:sldId id="540" r:id="rId45"/>
    <p:sldId id="541" r:id="rId46"/>
    <p:sldId id="542" r:id="rId47"/>
    <p:sldId id="543" r:id="rId48"/>
    <p:sldId id="544" r:id="rId49"/>
    <p:sldId id="545" r:id="rId50"/>
    <p:sldId id="557" r:id="rId51"/>
    <p:sldId id="559" r:id="rId52"/>
    <p:sldId id="560" r:id="rId53"/>
    <p:sldId id="561" r:id="rId54"/>
    <p:sldId id="562" r:id="rId55"/>
    <p:sldId id="487" r:id="rId5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9F8"/>
    <a:srgbClr val="162424"/>
    <a:srgbClr val="233A39"/>
    <a:srgbClr val="BFE3E7"/>
    <a:srgbClr val="E9F9FD"/>
    <a:srgbClr val="BEE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7" autoAdjust="0"/>
    <p:restoredTop sz="92919" autoAdjust="0"/>
  </p:normalViewPr>
  <p:slideViewPr>
    <p:cSldViewPr>
      <p:cViewPr varScale="1">
        <p:scale>
          <a:sx n="108" d="100"/>
          <a:sy n="108" d="100"/>
        </p:scale>
        <p:origin x="172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B90ED-9746-4A0D-955C-FF531EE4E91B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0ACCB-76E3-4992-8670-7C5638DB2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058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ACCB-76E3-4992-8670-7C5638DB255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937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ACCB-76E3-4992-8670-7C5638DB2553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919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ACCB-76E3-4992-8670-7C5638DB2553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501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ACCB-76E3-4992-8670-7C5638DB2553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80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0737-3FCE-477E-8384-809567088464}" type="datetime1">
              <a:rPr lang="ru-RU" smtClean="0"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10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6182-16A5-45AD-83FB-AD600A6BC577}" type="datetime1">
              <a:rPr lang="ru-RU" smtClean="0"/>
              <a:t>24.02.2026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40135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8464-DA35-4773-BA2F-99872BD73392}" type="datetime1">
              <a:rPr lang="ru-RU" smtClean="0"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749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8DCF-95F8-4DF4-B476-F664FB612BCB}" type="datetime1">
              <a:rPr lang="ru-RU" smtClean="0"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1975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9769-49F3-4BF3-9725-C75A37E510EB}" type="datetime1">
              <a:rPr lang="ru-RU" smtClean="0"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094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6182-16A5-45AD-83FB-AD600A6BC577}" type="datetime1">
              <a:rPr lang="ru-RU" smtClean="0"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490658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6182-16A5-45AD-83FB-AD600A6BC577}" type="datetime1">
              <a:rPr lang="ru-RU" smtClean="0"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31423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71D4-60C6-4BC1-BC8D-C38E2A3F5000}" type="datetime1">
              <a:rPr lang="ru-RU" smtClean="0"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316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CF9EE-11FA-43B3-A5AA-1215AC653D19}" type="datetime1">
              <a:rPr lang="ru-RU" smtClean="0"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54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62A4-704B-4588-B962-529C40DABE15}" type="datetime1">
              <a:rPr lang="ru-RU" smtClean="0"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029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32B84-7000-431E-A077-CE12F4AD9238}" type="datetime1">
              <a:rPr lang="ru-RU" smtClean="0"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62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5E978-0162-4972-9C1A-6347720AA258}" type="datetime1">
              <a:rPr lang="ru-RU" smtClean="0"/>
              <a:t>24.02.2026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4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DBB3-894F-4E31-99B8-DAAB0EA7F92B}" type="datetime1">
              <a:rPr lang="ru-RU" smtClean="0"/>
              <a:t>24.02.2026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1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8F88-1780-481A-AF68-600030EF69B8}" type="datetime1">
              <a:rPr lang="ru-RU" smtClean="0"/>
              <a:t>24.02.2026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52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81F6-3D44-41FD-92BA-28F9025B1B76}" type="datetime1">
              <a:rPr lang="ru-RU" smtClean="0"/>
              <a:t>24.02.2026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51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53DC-D3EA-4C6C-8746-28235626DBC5}" type="datetime1">
              <a:rPr lang="ru-RU" smtClean="0"/>
              <a:t>24.02.2026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930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CBBF-2A01-4216-B90B-4B2B6B8246CC}" type="datetime1">
              <a:rPr lang="ru-RU" smtClean="0"/>
              <a:t>24.02.2026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421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AE9F8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BC76182-16A5-45AD-83FB-AD600A6BC577}" type="datetime1">
              <a:rPr lang="ru-RU" smtClean="0"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8687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259632" y="1484784"/>
            <a:ext cx="7056784" cy="383476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о работе </a:t>
            </a:r>
            <a:b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«Жилищник района Богородское» </a:t>
            </a:r>
            <a:b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90642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93026" y="548680"/>
            <a:ext cx="552203" cy="347658"/>
          </a:xfrm>
          <a:prstGeom prst="rect">
            <a:avLst/>
          </a:prstGeom>
          <a:noFill/>
        </p:spPr>
        <p:txBody>
          <a:bodyPr wrap="square" lIns="69977" tIns="34988" rIns="69977" bIns="34988" rtlCol="0">
            <a:spAutoFit/>
          </a:bodyPr>
          <a:lstStyle/>
          <a:p>
            <a:r>
              <a:rPr lang="ru-RU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54597" y="561510"/>
            <a:ext cx="1402226" cy="347658"/>
          </a:xfrm>
          <a:prstGeom prst="rect">
            <a:avLst/>
          </a:prstGeom>
          <a:noFill/>
        </p:spPr>
        <p:txBody>
          <a:bodyPr wrap="square" lIns="69977" tIns="34988" rIns="69977" bIns="34988" rtlCol="0">
            <a:spAutoFit/>
          </a:bodyPr>
          <a:lstStyle/>
          <a:p>
            <a:r>
              <a:rPr lang="ru-RU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E770E083-D9D7-422F-A6EE-CA8AFEB385BC}"/>
              </a:ext>
            </a:extLst>
          </p:cNvPr>
          <p:cNvSpPr/>
          <p:nvPr/>
        </p:nvSpPr>
        <p:spPr>
          <a:xfrm>
            <a:off x="3203848" y="5013176"/>
            <a:ext cx="2952328" cy="347658"/>
          </a:xfrm>
          <a:prstGeom prst="rect">
            <a:avLst/>
          </a:prstGeom>
        </p:spPr>
        <p:txBody>
          <a:bodyPr wrap="square" lIns="69977" tIns="34988" rIns="69977" bIns="34988">
            <a:spAutoFit/>
          </a:bodyPr>
          <a:lstStyle/>
          <a:p>
            <a:pPr algn="ctr" fontAlgn="t"/>
            <a:r>
              <a:rPr lang="ru-RU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Бойцовая </a:t>
            </a:r>
            <a:r>
              <a:rPr lang="ru-RU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ул</a:t>
            </a:r>
            <a:r>
              <a:rPr lang="ru-RU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., д.6 , </a:t>
            </a:r>
            <a:r>
              <a:rPr lang="ru-RU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к.6</a:t>
            </a:r>
            <a:endParaRPr lang="ru-RU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050" name="Picture 2" descr="C:\Users\пользователь\Desktop\Фото КР 2025\Бойцовая 6 к 6\Подъезды\До\до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549" y="1374909"/>
            <a:ext cx="2146465" cy="3075708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Фото КР 2025\Бойцовая 6 к 6\Подъезды\До\до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2100" y="1374909"/>
            <a:ext cx="2085048" cy="3041567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Фото КР 2025\Бойцовая 6 к 6\Подъезды\После\52738741852749857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6150" y="1374909"/>
            <a:ext cx="1977242" cy="3001490"/>
          </a:xfrm>
          <a:prstGeom prst="rect">
            <a:avLst/>
          </a:prstGeom>
          <a:noFill/>
        </p:spPr>
      </p:pic>
      <p:pic>
        <p:nvPicPr>
          <p:cNvPr id="2053" name="Picture 5" descr="C:\Users\пользователь\Desktop\Фото КР 2025\Бойцовая 6 к 6\Подъезды\После\527387418527498576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2394" y="1374909"/>
            <a:ext cx="2157413" cy="2939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394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635989" y="4941168"/>
            <a:ext cx="3456384" cy="378436"/>
          </a:xfrm>
          <a:prstGeom prst="rect">
            <a:avLst/>
          </a:prstGeom>
        </p:spPr>
        <p:txBody>
          <a:bodyPr wrap="square" lIns="69977" tIns="34988" rIns="69977" bIns="34988">
            <a:spAutoFit/>
          </a:bodyPr>
          <a:lstStyle/>
          <a:p>
            <a:pPr algn="ctr" fontAlgn="t"/>
            <a:r>
              <a:rPr lang="ru-RU" sz="2000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Глебовская ул. д. 16.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8877" y="620688"/>
            <a:ext cx="489857" cy="347658"/>
          </a:xfrm>
          <a:prstGeom prst="rect">
            <a:avLst/>
          </a:prstGeom>
          <a:noFill/>
        </p:spPr>
        <p:txBody>
          <a:bodyPr wrap="square" lIns="69977" tIns="34988" rIns="69977" bIns="34988" rtlCol="0">
            <a:spAutoFit/>
          </a:bodyPr>
          <a:lstStyle/>
          <a:p>
            <a:r>
              <a:rPr lang="ru-RU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83828" y="620688"/>
            <a:ext cx="1016501" cy="347658"/>
          </a:xfrm>
          <a:prstGeom prst="rect">
            <a:avLst/>
          </a:prstGeom>
          <a:noFill/>
        </p:spPr>
        <p:txBody>
          <a:bodyPr wrap="square" lIns="69977" tIns="34988" rIns="69977" bIns="34988" rtlCol="0">
            <a:spAutoFit/>
          </a:bodyPr>
          <a:lstStyle/>
          <a:p>
            <a:r>
              <a:rPr lang="ru-RU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3074" name="Picture 2" descr="C:\Users\пользователь\Desktop\Фото КР 2025\Глебовская 16\Подъезды\До\до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476" y="1340768"/>
            <a:ext cx="1944771" cy="3024497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Фото КР 2025\Глебовская 16\Подъезды\До\до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3805" y="1334143"/>
            <a:ext cx="1970376" cy="3046021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esktop\Фото КР 2025\Глебовская 16\Подъезды\После\52716223854613005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629" y="1360864"/>
            <a:ext cx="2161985" cy="3019300"/>
          </a:xfrm>
          <a:prstGeom prst="rect">
            <a:avLst/>
          </a:prstGeom>
          <a:noFill/>
        </p:spPr>
      </p:pic>
      <p:pic>
        <p:nvPicPr>
          <p:cNvPr id="3077" name="Picture 5" descr="C:\Users\пользователь\Desktop\Фото КР 2025\Глебовская 16\Подъезды\После\52716223854613005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9062" y="1340768"/>
            <a:ext cx="2218834" cy="29925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135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246" y="188640"/>
            <a:ext cx="7200800" cy="364295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лифтового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550290"/>
              </p:ext>
            </p:extLst>
          </p:nvPr>
        </p:nvGraphicFramePr>
        <p:xfrm>
          <a:off x="467544" y="552935"/>
          <a:ext cx="8163788" cy="6225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2423">
                  <a:extLst>
                    <a:ext uri="{9D8B030D-6E8A-4147-A177-3AD203B41FA5}">
                      <a16:colId xmlns:a16="http://schemas.microsoft.com/office/drawing/2014/main" xmlns="" val="3937515458"/>
                    </a:ext>
                  </a:extLst>
                </a:gridCol>
                <a:gridCol w="4906553">
                  <a:extLst>
                    <a:ext uri="{9D8B030D-6E8A-4147-A177-3AD203B41FA5}">
                      <a16:colId xmlns:a16="http://schemas.microsoft.com/office/drawing/2014/main" xmlns="" val="1104725863"/>
                    </a:ext>
                  </a:extLst>
                </a:gridCol>
                <a:gridCol w="2421638">
                  <a:extLst>
                    <a:ext uri="{9D8B030D-6E8A-4147-A177-3AD203B41FA5}">
                      <a16:colId xmlns:a16="http://schemas.microsoft.com/office/drawing/2014/main" xmlns="" val="1687389829"/>
                    </a:ext>
                  </a:extLst>
                </a:gridCol>
                <a:gridCol w="223174">
                  <a:extLst>
                    <a:ext uri="{9D8B030D-6E8A-4147-A177-3AD203B41FA5}">
                      <a16:colId xmlns:a16="http://schemas.microsoft.com/office/drawing/2014/main" xmlns="" val="2226116235"/>
                    </a:ext>
                  </a:extLst>
                </a:gridCol>
              </a:tblGrid>
              <a:tr h="6492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п\п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лифтов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20260704"/>
                  </a:ext>
                </a:extLst>
              </a:tr>
              <a:tr h="609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Глебовская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11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50827056"/>
                  </a:ext>
                </a:extLst>
              </a:tr>
              <a:tr h="5533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1-я ул. 97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98559710"/>
                  </a:ext>
                </a:extLst>
              </a:tr>
              <a:tr h="5667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1-я ул. 99 к.2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31567323"/>
                  </a:ext>
                </a:extLst>
              </a:tr>
              <a:tr h="5533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Ивантеевская ул. 4 к.1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06276090"/>
                  </a:ext>
                </a:extLst>
              </a:tr>
              <a:tr h="622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Ивантеевская ул. 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39824381"/>
                  </a:ext>
                </a:extLst>
              </a:tr>
              <a:tr h="6185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Краснобогатырская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75 к.2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39072573"/>
                  </a:ext>
                </a:extLst>
              </a:tr>
              <a:tr h="7169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Прогонная 2-я ул. 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97012570"/>
                  </a:ext>
                </a:extLst>
              </a:tr>
              <a:tr h="571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Просторная ул. 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18681039"/>
                  </a:ext>
                </a:extLst>
              </a:tr>
              <a:tr h="7272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Рокоссовского Маршала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бульв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36/1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0882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2408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Фото КР 2025\Просторная 5\529427862141554181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951" y="1823225"/>
            <a:ext cx="1968335" cy="2624447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Фото КР 2025\Просторная 5\5294278621415541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4794" y="1823225"/>
            <a:ext cx="1997839" cy="2663785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Фото КР 2025\Просторная 5\529427862141554181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3370" y="332656"/>
            <a:ext cx="2006862" cy="2675816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esktop\Фото КР 2025\Просторная 5\52942786214155418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71722"/>
            <a:ext cx="1942434" cy="2589913"/>
          </a:xfrm>
          <a:prstGeom prst="rect">
            <a:avLst/>
          </a:prstGeom>
          <a:noFill/>
        </p:spPr>
      </p:pic>
      <p:pic>
        <p:nvPicPr>
          <p:cNvPr id="1030" name="Picture 6" descr="C:\Users\пользователь\Desktop\Фото КР 2025\Просторная 5\52942786214155418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7280" y="3418964"/>
            <a:ext cx="2012952" cy="2603886"/>
          </a:xfrm>
          <a:prstGeom prst="rect">
            <a:avLst/>
          </a:prstGeom>
          <a:noFill/>
        </p:spPr>
      </p:pic>
      <p:pic>
        <p:nvPicPr>
          <p:cNvPr id="1031" name="Picture 7" descr="C:\Users\пользователь\Desktop\Фото КР 2025\Просторная 5\52942786214155418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3418964"/>
            <a:ext cx="1902006" cy="26023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9520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338559"/>
            <a:ext cx="6218766" cy="72007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газового оборудования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283264"/>
              </p:ext>
            </p:extLst>
          </p:nvPr>
        </p:nvGraphicFramePr>
        <p:xfrm>
          <a:off x="841874" y="1058638"/>
          <a:ext cx="7690567" cy="46746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3409">
                  <a:extLst>
                    <a:ext uri="{9D8B030D-6E8A-4147-A177-3AD203B41FA5}">
                      <a16:colId xmlns:a16="http://schemas.microsoft.com/office/drawing/2014/main" xmlns="" val="3170838337"/>
                    </a:ext>
                  </a:extLst>
                </a:gridCol>
                <a:gridCol w="3356094">
                  <a:extLst>
                    <a:ext uri="{9D8B030D-6E8A-4147-A177-3AD203B41FA5}">
                      <a16:colId xmlns:a16="http://schemas.microsoft.com/office/drawing/2014/main" xmlns="" val="218079136"/>
                    </a:ext>
                  </a:extLst>
                </a:gridCol>
                <a:gridCol w="3011064">
                  <a:extLst>
                    <a:ext uri="{9D8B030D-6E8A-4147-A177-3AD203B41FA5}">
                      <a16:colId xmlns:a16="http://schemas.microsoft.com/office/drawing/2014/main" xmlns="" val="3004294521"/>
                    </a:ext>
                  </a:extLst>
                </a:gridCol>
              </a:tblGrid>
              <a:tr h="825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№ п\п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Адрес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Подрядная организация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51036981"/>
                  </a:ext>
                </a:extLst>
              </a:tr>
              <a:tr h="6589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Просторная ул. 15 к.1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АО "МОСГАЗ"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11047762"/>
                  </a:ext>
                </a:extLst>
              </a:tr>
              <a:tr h="579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Глебовская</a:t>
                      </a:r>
                      <a:r>
                        <a:rPr lang="ru-RU" sz="1600" dirty="0">
                          <a:effectLst/>
                        </a:rPr>
                        <a:t> ул. 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АО "МОСГАЗ"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98513903"/>
                  </a:ext>
                </a:extLst>
              </a:tr>
              <a:tr h="579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Глебовская ул. 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АО "МОСГАЗ"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13722899"/>
                  </a:ext>
                </a:extLst>
              </a:tr>
              <a:tr h="662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Богатырская 3-я ул. 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ООО "</a:t>
                      </a:r>
                      <a:r>
                        <a:rPr lang="ru-RU" sz="1600" dirty="0" err="1">
                          <a:effectLst/>
                        </a:rPr>
                        <a:t>СпецГазСрой</a:t>
                      </a:r>
                      <a:r>
                        <a:rPr lang="ru-RU" sz="1600" dirty="0">
                          <a:effectLst/>
                        </a:rPr>
                        <a:t>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23542154"/>
                  </a:ext>
                </a:extLst>
              </a:tr>
              <a:tr h="6842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Ивантеевская ул., д. 17, корп. 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ООО "</a:t>
                      </a:r>
                      <a:r>
                        <a:rPr lang="ru-RU" sz="1600" dirty="0" err="1">
                          <a:effectLst/>
                        </a:rPr>
                        <a:t>СпецГазСрой</a:t>
                      </a:r>
                      <a:r>
                        <a:rPr lang="ru-RU" sz="1600" dirty="0">
                          <a:effectLst/>
                        </a:rPr>
                        <a:t>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65825252"/>
                  </a:ext>
                </a:extLst>
              </a:tr>
              <a:tr h="6842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5-й пр. Подбельского, д. 4А, корп. 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ООО "</a:t>
                      </a:r>
                      <a:r>
                        <a:rPr lang="ru-RU" sz="1600" dirty="0" err="1">
                          <a:effectLst/>
                        </a:rPr>
                        <a:t>СпецГазСрой</a:t>
                      </a:r>
                      <a:r>
                        <a:rPr lang="ru-RU" sz="1600" dirty="0">
                          <a:effectLst/>
                        </a:rPr>
                        <a:t>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458969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6266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F8E6265-8E61-4C97-AB66-D0BA93E2A420}"/>
              </a:ext>
            </a:extLst>
          </p:cNvPr>
          <p:cNvSpPr txBox="1"/>
          <p:nvPr/>
        </p:nvSpPr>
        <p:spPr>
          <a:xfrm>
            <a:off x="2200081" y="5586190"/>
            <a:ext cx="793715" cy="2867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9977" tIns="34988" rIns="69977" bIns="34988">
            <a:spAutoFit/>
          </a:bodyPr>
          <a:lstStyle>
            <a:defPPr>
              <a:defRPr lang="ru-RU"/>
            </a:defPPr>
            <a:lvl1pPr lvl="0" fontAlgn="base">
              <a:spcBef>
                <a:spcPct val="0"/>
              </a:spcBef>
              <a:spcAft>
                <a:spcPct val="0"/>
              </a:spcAft>
              <a:defRPr sz="160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defRPr>
            </a:lvl1pPr>
          </a:lstStyle>
          <a:p>
            <a:pPr algn="ctr"/>
            <a:r>
              <a:rPr lang="ru-RU" sz="1225" dirty="0"/>
              <a:t>До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33D4000-9BA1-4CBD-9A8D-5A985A9D8245}"/>
              </a:ext>
            </a:extLst>
          </p:cNvPr>
          <p:cNvSpPr txBox="1"/>
          <p:nvPr/>
        </p:nvSpPr>
        <p:spPr>
          <a:xfrm>
            <a:off x="6804248" y="5586190"/>
            <a:ext cx="856592" cy="2867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9977" tIns="34988" rIns="69977" bIns="34988">
            <a:spAutoFit/>
          </a:bodyPr>
          <a:lstStyle>
            <a:defPPr>
              <a:defRPr lang="ru-RU"/>
            </a:defPPr>
            <a:lvl1pPr lvl="0" algn="ctr" fontAlgn="base">
              <a:spcBef>
                <a:spcPct val="0"/>
              </a:spcBef>
              <a:spcAft>
                <a:spcPct val="0"/>
              </a:spcAft>
              <a:defRPr sz="180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225" dirty="0"/>
              <a:t>После</a:t>
            </a:r>
          </a:p>
        </p:txBody>
      </p:sp>
      <p:pic>
        <p:nvPicPr>
          <p:cNvPr id="6146" name="Picture 2" descr="C:\Users\пользователь\Desktop\Фото КР 2025\КР ГАЗ\До\5273874185274985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1439650" cy="2042963"/>
          </a:xfrm>
          <a:prstGeom prst="rect">
            <a:avLst/>
          </a:prstGeom>
          <a:noFill/>
        </p:spPr>
      </p:pic>
      <p:pic>
        <p:nvPicPr>
          <p:cNvPr id="6147" name="Picture 3" descr="C:\Users\пользователь\Desktop\Фото КР 2025\КР ГАЗ\До\5273874185274985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4241" y="1124744"/>
            <a:ext cx="1385396" cy="2017646"/>
          </a:xfrm>
          <a:prstGeom prst="rect">
            <a:avLst/>
          </a:prstGeom>
          <a:noFill/>
        </p:spPr>
      </p:pic>
      <p:pic>
        <p:nvPicPr>
          <p:cNvPr id="6148" name="Picture 4" descr="C:\Users\пользователь\Desktop\Фото КР 2025\КР ГАЗ\До\52738741852749855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0700" y="1134783"/>
            <a:ext cx="1585357" cy="2032924"/>
          </a:xfrm>
          <a:prstGeom prst="rect">
            <a:avLst/>
          </a:prstGeom>
          <a:noFill/>
        </p:spPr>
      </p:pic>
      <p:pic>
        <p:nvPicPr>
          <p:cNvPr id="6149" name="Picture 5" descr="C:\Users\пользователь\Desktop\Фото КР 2025\КР ГАЗ\После\52738741852749855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65807" y="1150553"/>
            <a:ext cx="1581736" cy="3874324"/>
          </a:xfrm>
          <a:prstGeom prst="rect">
            <a:avLst/>
          </a:prstGeom>
          <a:noFill/>
        </p:spPr>
      </p:pic>
      <p:pic>
        <p:nvPicPr>
          <p:cNvPr id="6150" name="Picture 6" descr="C:\Users\пользователь\Desktop\Фото КР 2025\КР ГАЗ\После\527387418527498554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8104" y="1150553"/>
            <a:ext cx="1655398" cy="3848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192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730818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квартир ветеранов ВОВ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124744"/>
            <a:ext cx="7560840" cy="3384376"/>
          </a:xfrm>
        </p:spPr>
        <p:txBody>
          <a:bodyPr>
            <a:norm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ГБУ «Жилищник района Богородское» за счет средств бюджета города Москвы были отремонтированы 5 квартир ветеранов Великой Отечественной войны расположенные по адресам: Ивантеевская ул.,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д.10;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Миллионная ул., д.11, корп.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3;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шоссе д.6,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корп.13;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Погонный пр., д.1, корп.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10;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б-р Маршала Рокоссовского д.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855 388,71 руб.</a:t>
            </a:r>
          </a:p>
          <a:p>
            <a:pPr indent="457200"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342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6507"/>
            <a:ext cx="7632848" cy="1172253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Ивантеевская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ул., д.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AppData\Local\Temp\7zO89FF288C\521086297347844295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AppData\Local\Temp\7zO89F3F7BF\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59"/>
            <a:ext cx="4104456" cy="453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200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945650" cy="936104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Ивантеевская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ул., д.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AppData\Local\Temp\7zO89F1DF6C\521086297347844295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AppData\Local\Temp\7zO89FF167F\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197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80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1932"/>
            <a:ext cx="7825184" cy="72478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Б-р Маршала Рокоссовского,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д.40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user\AppData\Local\Temp\7zO46C456AA\IMG_20241106_12240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AppData\Local\Temp\7zO46C08EFC\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59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577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581" y="1106160"/>
            <a:ext cx="7999040" cy="5552728"/>
          </a:xfrm>
        </p:spPr>
        <p:txBody>
          <a:bodyPr>
            <a:normAutofit/>
          </a:bodyPr>
          <a:lstStyle/>
          <a:p>
            <a:pPr marL="0" indent="450000" algn="just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336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                                                                        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и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спортивных площадок 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000" algn="just">
              <a:buNone/>
            </a:pPr>
            <a:endParaRPr lang="ru-RU" sz="1200" b="1" dirty="0">
              <a:solidFill>
                <a:srgbClr val="162424"/>
              </a:solidFill>
            </a:endParaRPr>
          </a:p>
          <a:p>
            <a:pPr marL="0" indent="450000" algn="just">
              <a:buNone/>
            </a:pPr>
            <a:endParaRPr lang="ru-RU" sz="1200" b="1" dirty="0">
              <a:solidFill>
                <a:srgbClr val="FFFF00"/>
              </a:solidFill>
            </a:endParaRPr>
          </a:p>
          <a:p>
            <a:pPr marL="0" indent="450000" algn="just">
              <a:buNone/>
            </a:pPr>
            <a:endParaRPr lang="ru-RU" sz="1200" b="1" dirty="0">
              <a:solidFill>
                <a:srgbClr val="FFFF00"/>
              </a:solidFill>
            </a:endParaRPr>
          </a:p>
          <a:p>
            <a:pPr marL="0" indent="450000" algn="just">
              <a:buNone/>
            </a:pPr>
            <a:endParaRPr lang="ru-RU" sz="1200" b="1" dirty="0">
              <a:solidFill>
                <a:srgbClr val="FFFF00"/>
              </a:solidFill>
            </a:endParaRPr>
          </a:p>
          <a:p>
            <a:pPr marL="0" indent="450000" algn="just">
              <a:buNone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000" algn="just"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 детских и 18 спортивных площадок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450000" algn="just">
              <a:buNone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000" algn="just">
              <a:buNone/>
            </a:pPr>
            <a:endParaRPr lang="ru-RU" sz="1200" b="1" dirty="0" smtClean="0">
              <a:solidFill>
                <a:srgbClr val="162424"/>
              </a:solidFill>
            </a:endParaRPr>
          </a:p>
          <a:p>
            <a:pPr marL="0" indent="450000" algn="just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контейнерных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площадок                                       46 остановок общественного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</a:t>
            </a:r>
          </a:p>
          <a:p>
            <a:pPr marL="0" indent="450000" algn="just">
              <a:buNone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000" algn="just">
              <a:buNone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</a:p>
          <a:p>
            <a:pPr marL="0" indent="450000" algn="just">
              <a:buNone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000" algn="just">
              <a:buNone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000" algn="just">
              <a:buNone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000" algn="just">
              <a:buNone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000" algn="just">
              <a:buNone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000" algn="just">
              <a:buNone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38" y="1484784"/>
            <a:ext cx="3442345" cy="1952675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43" y="1274038"/>
            <a:ext cx="4370768" cy="250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365104"/>
            <a:ext cx="1500043" cy="18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82984"/>
            <a:ext cx="2868262" cy="244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бъект 4"/>
          <p:cNvSpPr txBox="1">
            <a:spLocks/>
          </p:cNvSpPr>
          <p:nvPr/>
        </p:nvSpPr>
        <p:spPr>
          <a:xfrm>
            <a:off x="842735" y="79836"/>
            <a:ext cx="7056784" cy="810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 3" panose="05040102010807070707" pitchFamily="18" charset="2"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на обслуживании ГБУ «Жилищник района Богородское»</a:t>
            </a:r>
          </a:p>
        </p:txBody>
      </p:sp>
    </p:spTree>
    <p:extLst>
      <p:ext uri="{BB962C8B-B14F-4D97-AF65-F5344CB8AC3E}">
        <p14:creationId xmlns:p14="http://schemas.microsoft.com/office/powerpoint/2010/main" val="3255165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824" y="67235"/>
            <a:ext cx="7920880" cy="91349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Миллионная ул., д.11,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к.3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ser\AppData\Local\Temp\7zO89F47622\521086297347844298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AppData\Local\Temp\7zO89FD9483\photo_5350497728976775885_y (1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3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879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755576" y="188640"/>
            <a:ext cx="7776864" cy="5184576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антитеррористическая защищенность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Специалистами ГБУ «Жилищник района Богородское» в целях обеспечения пожарной безопасности и антитеррористической защищенности выполняются следующие мероприятия:</a:t>
            </a:r>
          </a:p>
          <a:p>
            <a:pPr indent="457200"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размещение в МКД памяток и стикеров; </a:t>
            </a:r>
          </a:p>
          <a:p>
            <a:pPr indent="457200"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проверка противопожарного состояния жилых домов;</a:t>
            </a:r>
          </a:p>
          <a:p>
            <a:pPr indent="457200"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обучение специалистов.</a:t>
            </a:r>
          </a:p>
          <a:p>
            <a:pPr indent="457200"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457200"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подготовки проведения праздничных мероприятий осуществляется взаимодействие со специалистами управы района Богородское и ОМВД России по району Богородское города Москвы на предмет антитеррористической защищенности района.</a:t>
            </a:r>
          </a:p>
        </p:txBody>
      </p:sp>
    </p:spTree>
    <p:extLst>
      <p:ext uri="{BB962C8B-B14F-4D97-AF65-F5344CB8AC3E}">
        <p14:creationId xmlns:p14="http://schemas.microsoft.com/office/powerpoint/2010/main" val="1435945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79512" y="116632"/>
            <a:ext cx="8640960" cy="633670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«должниками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отчетный период ГБУ «Жилищник района Богородское» проведены следующие мероприятия: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143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договоров о реструктуризации задолженности за ЖКУ на сумму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21,39 млн. руб.;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подано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4 886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заявлений в суд о взыскании задолженности с собственников и нанимателей жилых помещений за ЖКУ на сумму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84,8 млн. руб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.;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Преображенским отделом судебных приставов возбуждено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1 142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исполнительных производства на сумму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15,32 млн. руб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сумма взысканной задолженности составила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9,32 млн. руб.;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кредитными организациями наложено взыскание на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744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банковских карты на сумму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24,6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млн. руб.,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сумма взысканной задолженности составила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8,05 млн. руб.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ограничен выезд за границу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2 456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гражданам, сумма задолженности которых составила более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58,14 млн. руб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.;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вынесены постановления о запрете на регистрационные действия в отношении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488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транспортных средств на сумму более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14,2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млн. руб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900" b="1" dirty="0" smtClean="0">
              <a:solidFill>
                <a:srgbClr val="16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09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95736"/>
            <a:ext cx="7128792" cy="54097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благоустройство дворовых территории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собственными силами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5"/>
          <p:cNvGraphicFramePr>
            <a:graphicFrameLocks/>
          </p:cNvGraphicFramePr>
          <p:nvPr>
            <p:extLst/>
          </p:nvPr>
        </p:nvGraphicFramePr>
        <p:xfrm>
          <a:off x="395535" y="1340768"/>
          <a:ext cx="8352929" cy="44271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956">
                  <a:extLst>
                    <a:ext uri="{9D8B030D-6E8A-4147-A177-3AD203B41FA5}">
                      <a16:colId xmlns:a16="http://schemas.microsoft.com/office/drawing/2014/main" xmlns="" val="1431831408"/>
                    </a:ext>
                  </a:extLst>
                </a:gridCol>
                <a:gridCol w="2453727">
                  <a:extLst>
                    <a:ext uri="{9D8B030D-6E8A-4147-A177-3AD203B41FA5}">
                      <a16:colId xmlns:a16="http://schemas.microsoft.com/office/drawing/2014/main" xmlns="" val="295109620"/>
                    </a:ext>
                  </a:extLst>
                </a:gridCol>
                <a:gridCol w="3594899">
                  <a:extLst>
                    <a:ext uri="{9D8B030D-6E8A-4147-A177-3AD203B41FA5}">
                      <a16:colId xmlns:a16="http://schemas.microsoft.com/office/drawing/2014/main" xmlns="" val="2709966307"/>
                    </a:ext>
                  </a:extLst>
                </a:gridCol>
                <a:gridCol w="1869347">
                  <a:extLst>
                    <a:ext uri="{9D8B030D-6E8A-4147-A177-3AD203B41FA5}">
                      <a16:colId xmlns:a16="http://schemas.microsoft.com/office/drawing/2014/main" xmlns="" val="161179621"/>
                    </a:ext>
                  </a:extLst>
                </a:gridCol>
              </a:tblGrid>
              <a:tr h="466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выполнения работ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Виды работ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37798431"/>
                  </a:ext>
                </a:extLst>
              </a:tr>
              <a:tr h="466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Бойцовая ул., д.21, к.2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400" baseline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силы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благоустройство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56521194"/>
                  </a:ext>
                </a:extLst>
              </a:tr>
              <a:tr h="458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Бойцовая ул., д.18, к.11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400" baseline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силы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благоустройство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59535754"/>
                  </a:ext>
                </a:extLst>
              </a:tr>
              <a:tr h="4682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Бойцовая д.10 к.7, к.8, к.9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400" baseline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силы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благоустройство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96244086"/>
                  </a:ext>
                </a:extLst>
              </a:tr>
              <a:tr h="466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Бульвар Маршала Рокоссовского д.18</a:t>
                      </a:r>
                      <a:endParaRPr lang="ru-RU" sz="1400" b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400" baseline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силы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благоустройство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extLst>
                  <a:ext uri="{0D108BD9-81ED-4DB2-BD59-A6C34878D82A}">
                    <a16:rowId xmlns:a16="http://schemas.microsoft.com/office/drawing/2014/main" xmlns="" val="2075211926"/>
                  </a:ext>
                </a:extLst>
              </a:tr>
              <a:tr h="501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Бульвар Маршала Рокоссовского д.42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400" baseline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силы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благоустройство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07513180"/>
                  </a:ext>
                </a:extLst>
              </a:tr>
              <a:tr h="4293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Миллионная ул., д.1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400" baseline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силы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благоустройство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30725919"/>
                  </a:ext>
                </a:extLst>
              </a:tr>
              <a:tr h="473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Яузская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аллея д.4, д.6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400" baseline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силы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благоустройство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86230932"/>
                  </a:ext>
                </a:extLst>
              </a:tr>
              <a:tr h="374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4ый проезд Подбельского д.6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силы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благоустройство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extLst>
                  <a:ext uri="{0D108BD9-81ED-4DB2-BD59-A6C34878D82A}">
                    <a16:rowId xmlns:a16="http://schemas.microsoft.com/office/drawing/2014/main" xmlns="" val="1012727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894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548680"/>
            <a:ext cx="76328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работы:</a:t>
            </a:r>
          </a:p>
          <a:p>
            <a:pPr algn="ctr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МАФ 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шт.;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-бетонного покрытия проезжей части и тротуаров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–14 122,6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-устройство нового А/б покрытия тротуаров, кв.м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.-469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замена/установка дорожного бортового камня 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5 574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газона с подсевом семян газонных трав 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9846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устройство/ремонт резинового покрытия 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2652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дворовых территориях провели замену контейнерных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площадок.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809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6706" y="-8584"/>
            <a:ext cx="6048671" cy="105875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Бойцовая ул.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д.21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к.2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81" y="996765"/>
            <a:ext cx="182880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81" y="3696320"/>
            <a:ext cx="183832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0" r="33242"/>
          <a:stretch/>
        </p:blipFill>
        <p:spPr bwMode="auto">
          <a:xfrm>
            <a:off x="7064466" y="3659088"/>
            <a:ext cx="1681822" cy="265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t="11237" b="37983"/>
          <a:stretch/>
        </p:blipFill>
        <p:spPr bwMode="auto">
          <a:xfrm>
            <a:off x="3707904" y="3645024"/>
            <a:ext cx="3216162" cy="260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64"/>
          <a:stretch/>
        </p:blipFill>
        <p:spPr bwMode="auto">
          <a:xfrm>
            <a:off x="5076056" y="908720"/>
            <a:ext cx="3437513" cy="260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127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04800"/>
            <a:ext cx="6554867" cy="73191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Бойцовая ул., д.18 к.11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82393"/>
            <a:ext cx="2096817" cy="276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91108"/>
            <a:ext cx="230757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82393"/>
            <a:ext cx="2016224" cy="268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2" r="16818" b="18267"/>
          <a:stretch/>
        </p:blipFill>
        <p:spPr bwMode="auto">
          <a:xfrm>
            <a:off x="5508104" y="3791108"/>
            <a:ext cx="2645229" cy="263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756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-65377"/>
            <a:ext cx="6264695" cy="88218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Миллионная ул., д. 1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181927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16" y="1412776"/>
            <a:ext cx="2110880" cy="211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17" y="1148690"/>
            <a:ext cx="2000635" cy="263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89040"/>
            <a:ext cx="25733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71" y="4096381"/>
            <a:ext cx="4309481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843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4624"/>
            <a:ext cx="7560840" cy="885529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Рокоссовского б-р, д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18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17032"/>
            <a:ext cx="203835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11837"/>
          <a:stretch/>
        </p:blipFill>
        <p:spPr bwMode="auto">
          <a:xfrm>
            <a:off x="5364088" y="3717032"/>
            <a:ext cx="3132845" cy="240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99718"/>
            <a:ext cx="3105708" cy="232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24" b="12848"/>
          <a:stretch/>
        </p:blipFill>
        <p:spPr bwMode="auto">
          <a:xfrm>
            <a:off x="683568" y="1124744"/>
            <a:ext cx="432510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837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554867" cy="746902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Яузская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ал., д.4, д.6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58" y="720716"/>
            <a:ext cx="200025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40" y="3645024"/>
            <a:ext cx="191452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0" b="27562"/>
          <a:stretch/>
        </p:blipFill>
        <p:spPr bwMode="auto">
          <a:xfrm>
            <a:off x="6130721" y="857800"/>
            <a:ext cx="2208279" cy="238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b="29986"/>
          <a:stretch/>
        </p:blipFill>
        <p:spPr bwMode="auto">
          <a:xfrm>
            <a:off x="6159103" y="3501008"/>
            <a:ext cx="2267195" cy="25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2" b="27038"/>
          <a:stretch/>
        </p:blipFill>
        <p:spPr bwMode="auto">
          <a:xfrm>
            <a:off x="3635896" y="1409779"/>
            <a:ext cx="2186972" cy="387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947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33400"/>
            <a:ext cx="8424936" cy="5559896"/>
          </a:xfrm>
        </p:spPr>
        <p:txBody>
          <a:bodyPr>
            <a:noAutofit/>
          </a:bodyPr>
          <a:lstStyle/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0" algn="just"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4"/>
          <p:cNvSpPr txBox="1">
            <a:spLocks/>
          </p:cNvSpPr>
          <p:nvPr/>
        </p:nvSpPr>
        <p:spPr>
          <a:xfrm>
            <a:off x="179512" y="188640"/>
            <a:ext cx="864096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45720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Техника для содержания объектов дорожного хозяйства и </a:t>
            </a:r>
          </a:p>
          <a:p>
            <a:pPr marL="0" indent="45720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дворовых территорий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029554"/>
              </p:ext>
            </p:extLst>
          </p:nvPr>
        </p:nvGraphicFramePr>
        <p:xfrm>
          <a:off x="1331640" y="1162537"/>
          <a:ext cx="6693622" cy="4930759"/>
        </p:xfrm>
        <a:graphic>
          <a:graphicData uri="http://schemas.openxmlformats.org/drawingml/2006/table">
            <a:tbl>
              <a:tblPr/>
              <a:tblGrid>
                <a:gridCol w="8432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745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57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88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Наименование техники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Количество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9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Дорожно-комбинированные машины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Для уборки тротуаров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16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Погрузочная техника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16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Самосвалы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19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Специальная дорожная техника (фреза, </a:t>
                      </a:r>
                      <a:r>
                        <a:rPr lang="ru-RU" sz="16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каток, вышки, прицеп, дробилка, компрессор, </a:t>
                      </a:r>
                      <a:r>
                        <a:rPr lang="ru-RU" sz="16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пескоразбрасыватели,генераторы,бочки</a:t>
                      </a:r>
                      <a:r>
                        <a:rPr lang="ru-RU" sz="16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29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88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Трактор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косилка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7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Автомобиль для перевозки персонала и материалов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19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775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97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26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554867" cy="66222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Подбельского 4-й пр.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д.6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64884"/>
            <a:ext cx="1981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60" y="3789040"/>
            <a:ext cx="194310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06"/>
          <a:stretch/>
        </p:blipFill>
        <p:spPr bwMode="auto">
          <a:xfrm>
            <a:off x="5508104" y="864884"/>
            <a:ext cx="1511152" cy="266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0"/>
          <a:stretch/>
        </p:blipFill>
        <p:spPr bwMode="auto">
          <a:xfrm>
            <a:off x="5040052" y="3789040"/>
            <a:ext cx="2447256" cy="256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313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4271"/>
            <a:ext cx="7975722" cy="792441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Рокоссовского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бульв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д.42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83" y="918381"/>
            <a:ext cx="20193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05" y="3611495"/>
            <a:ext cx="20478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995" y="3068960"/>
            <a:ext cx="1874078" cy="305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966" y="1052736"/>
            <a:ext cx="2530136" cy="189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b="27834"/>
          <a:stretch/>
        </p:blipFill>
        <p:spPr bwMode="auto">
          <a:xfrm>
            <a:off x="6228184" y="1052736"/>
            <a:ext cx="2770865" cy="171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6"/>
          <a:stretch/>
        </p:blipFill>
        <p:spPr bwMode="auto">
          <a:xfrm>
            <a:off x="5964954" y="3480561"/>
            <a:ext cx="2723008" cy="223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829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275" y="188640"/>
            <a:ext cx="8424936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Бойцовая ул., д.10 к.7, д.10 к.8, д.10 к.9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29000"/>
            <a:ext cx="190965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/>
          <a:stretch/>
        </p:blipFill>
        <p:spPr bwMode="auto">
          <a:xfrm>
            <a:off x="5940152" y="3336323"/>
            <a:ext cx="1812755" cy="275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66637"/>
            <a:ext cx="3007544" cy="225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18" y="836712"/>
            <a:ext cx="4033576" cy="228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245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33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971600" y="188640"/>
            <a:ext cx="7128792" cy="54097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благоустройство дворовых территории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Подрядные организации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5"/>
          <p:cNvGraphicFramePr>
            <a:graphicFrameLocks/>
          </p:cNvGraphicFramePr>
          <p:nvPr>
            <p:extLst/>
          </p:nvPr>
        </p:nvGraphicFramePr>
        <p:xfrm>
          <a:off x="179512" y="1340768"/>
          <a:ext cx="8352929" cy="44271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956">
                  <a:extLst>
                    <a:ext uri="{9D8B030D-6E8A-4147-A177-3AD203B41FA5}">
                      <a16:colId xmlns:a16="http://schemas.microsoft.com/office/drawing/2014/main" xmlns="" val="1431831408"/>
                    </a:ext>
                  </a:extLst>
                </a:gridCol>
                <a:gridCol w="2453727">
                  <a:extLst>
                    <a:ext uri="{9D8B030D-6E8A-4147-A177-3AD203B41FA5}">
                      <a16:colId xmlns:a16="http://schemas.microsoft.com/office/drawing/2014/main" xmlns="" val="295109620"/>
                    </a:ext>
                  </a:extLst>
                </a:gridCol>
                <a:gridCol w="3594899">
                  <a:extLst>
                    <a:ext uri="{9D8B030D-6E8A-4147-A177-3AD203B41FA5}">
                      <a16:colId xmlns:a16="http://schemas.microsoft.com/office/drawing/2014/main" xmlns="" val="2709966307"/>
                    </a:ext>
                  </a:extLst>
                </a:gridCol>
                <a:gridCol w="1869347">
                  <a:extLst>
                    <a:ext uri="{9D8B030D-6E8A-4147-A177-3AD203B41FA5}">
                      <a16:colId xmlns:a16="http://schemas.microsoft.com/office/drawing/2014/main" xmlns="" val="161179621"/>
                    </a:ext>
                  </a:extLst>
                </a:gridCol>
              </a:tblGrid>
              <a:tr h="466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выполнения работ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Виды работ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37798431"/>
                  </a:ext>
                </a:extLst>
              </a:tr>
              <a:tr h="466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Погонный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проезд д.1 к.4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Подрядная организация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благоустройство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56521194"/>
                  </a:ext>
                </a:extLst>
              </a:tr>
              <a:tr h="458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Миллионная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Подрядная организация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благоустройство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59535754"/>
                  </a:ext>
                </a:extLst>
              </a:tr>
              <a:tr h="4682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Наримановская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д.26 к.1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Подрядная организация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благоустройство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96244086"/>
                  </a:ext>
                </a:extLst>
              </a:tr>
              <a:tr h="466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Наримановская д.26 к.2</a:t>
                      </a:r>
                    </a:p>
                  </a:txBody>
                  <a:tcPr marL="25809" marR="25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Подрядная организация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благоустройство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extLst>
                  <a:ext uri="{0D108BD9-81ED-4DB2-BD59-A6C34878D82A}">
                    <a16:rowId xmlns:a16="http://schemas.microsoft.com/office/drawing/2014/main" xmlns="" val="2075211926"/>
                  </a:ext>
                </a:extLst>
              </a:tr>
              <a:tr h="501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Ивантеевская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д.28 к.5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Подрядная организация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благоустройство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07513180"/>
                  </a:ext>
                </a:extLst>
              </a:tr>
              <a:tr h="4293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Ивантеевская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д.30 к.1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Подрядная организация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благоустройство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30725919"/>
                  </a:ext>
                </a:extLst>
              </a:tr>
              <a:tr h="473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Бойцовая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д.24 к.2,к.3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Подрядная организация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благоустройство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86230932"/>
                  </a:ext>
                </a:extLst>
              </a:tr>
              <a:tr h="374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Бойцовая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д.22 к.4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Подрядная организация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благоустройство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extLst>
                  <a:ext uri="{0D108BD9-81ED-4DB2-BD59-A6C34878D82A}">
                    <a16:rowId xmlns:a16="http://schemas.microsoft.com/office/drawing/2014/main" xmlns="" val="1012727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9935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34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04664"/>
            <a:ext cx="85689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работы:</a:t>
            </a:r>
          </a:p>
          <a:p>
            <a:pPr algn="ctr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МАФ 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шт.;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ремонт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-бетонного покрытия проезжей части 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тротуаров - 10 499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-устройство нового А/б покрытия тротуаров, кв.м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.-740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замена/установка дорожного бортового камня 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7064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газона с подсевом семян газонных трав 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4205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устройство/ремонт резинового покрытия 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2144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19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3" y="212786"/>
            <a:ext cx="7593984" cy="55191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Миллионная ул., д.14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1933845" cy="253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9" b="25859"/>
          <a:stretch/>
        </p:blipFill>
        <p:spPr bwMode="auto">
          <a:xfrm>
            <a:off x="2663292" y="1167236"/>
            <a:ext cx="3402740" cy="215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38"/>
          <a:stretch/>
        </p:blipFill>
        <p:spPr bwMode="auto">
          <a:xfrm>
            <a:off x="6357479" y="1160487"/>
            <a:ext cx="2368389" cy="2165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34" y="4034154"/>
            <a:ext cx="3486212" cy="196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5"/>
          <a:stretch/>
        </p:blipFill>
        <p:spPr bwMode="auto">
          <a:xfrm>
            <a:off x="4572000" y="3992161"/>
            <a:ext cx="3742064" cy="197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738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279" y="26894"/>
            <a:ext cx="7949116" cy="809818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Наримановская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ул., д. 26 к.1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922624"/>
            <a:ext cx="2376264" cy="290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113" y="3969019"/>
            <a:ext cx="18954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3" b="35010"/>
          <a:stretch/>
        </p:blipFill>
        <p:spPr bwMode="auto">
          <a:xfrm>
            <a:off x="4909695" y="1095003"/>
            <a:ext cx="2544927" cy="255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0" b="40858"/>
          <a:stretch/>
        </p:blipFill>
        <p:spPr bwMode="auto">
          <a:xfrm>
            <a:off x="5035006" y="4166674"/>
            <a:ext cx="2294304" cy="225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862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46874"/>
            <a:ext cx="7413427" cy="47381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Наримановская ул.,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д.26 к.2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99520"/>
            <a:ext cx="2085975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64704"/>
            <a:ext cx="19716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" b="14526"/>
          <a:stretch/>
        </p:blipFill>
        <p:spPr bwMode="auto">
          <a:xfrm>
            <a:off x="5220072" y="877028"/>
            <a:ext cx="3227525" cy="236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36"/>
          <a:stretch/>
        </p:blipFill>
        <p:spPr bwMode="auto">
          <a:xfrm>
            <a:off x="4626963" y="3763660"/>
            <a:ext cx="3352165" cy="207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436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8941" y="32049"/>
            <a:ext cx="5305348" cy="90831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Бойцовая ул., д. 22 к.4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81494"/>
            <a:ext cx="204787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861048"/>
            <a:ext cx="192405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11999"/>
            <a:ext cx="2885160" cy="216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820" y="3573016"/>
            <a:ext cx="1985600" cy="264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673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230469"/>
            <a:ext cx="7272808" cy="678251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Бойцовая ул., д. 24 к.2, д. 24 к.3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61" y="3282776"/>
            <a:ext cx="210623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9"/>
          <a:stretch/>
        </p:blipFill>
        <p:spPr bwMode="auto">
          <a:xfrm>
            <a:off x="6012160" y="3341085"/>
            <a:ext cx="1584176" cy="2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t="20698"/>
          <a:stretch/>
        </p:blipFill>
        <p:spPr bwMode="auto">
          <a:xfrm>
            <a:off x="5111083" y="1124745"/>
            <a:ext cx="3061318" cy="195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124744"/>
            <a:ext cx="342255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41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 txBox="1">
            <a:spLocks/>
          </p:cNvSpPr>
          <p:nvPr/>
        </p:nvSpPr>
        <p:spPr>
          <a:xfrm>
            <a:off x="1230345" y="26288"/>
            <a:ext cx="7056784" cy="810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 3" panose="05040102010807070707" pitchFamily="18" charset="2"/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51930" y="431500"/>
            <a:ext cx="6480720" cy="10081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Регламентные работы по содержанию МКД проведенные в весенне-летний период: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83568" y="1256447"/>
            <a:ext cx="7848872" cy="4997963"/>
          </a:xfrm>
        </p:spPr>
        <p:txBody>
          <a:bodyPr>
            <a:normAutofit/>
          </a:bodyPr>
          <a:lstStyle/>
          <a:p>
            <a:pPr algn="ctr"/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наладка инженерного оборудования жилых зданий в соответствии с нормативными требованиями;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приведение в порядок подвальных и чердачных помещений;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проверка состояния облицовки и штукатурки цоколей, фасадов, мелкий ремонт фасадов;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ремонт полов в подвальных помещениях и на лестничных клетках;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укрепление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флагодержателей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домовых указателей;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очистка кровель от посторонних предметов и мусора;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текущий ремонт кровель, внутренних водостоков, входных дверей.</a:t>
            </a:r>
          </a:p>
        </p:txBody>
      </p:sp>
    </p:spTree>
    <p:extLst>
      <p:ext uri="{BB962C8B-B14F-4D97-AF65-F5344CB8AC3E}">
        <p14:creationId xmlns:p14="http://schemas.microsoft.com/office/powerpoint/2010/main" val="3132695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30196"/>
            <a:ext cx="7560840" cy="706516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Ивантеевская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ул., д. 28 к.5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29310"/>
            <a:ext cx="2088232" cy="273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03463"/>
            <a:ext cx="2232248" cy="292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9"/>
          <a:stretch/>
        </p:blipFill>
        <p:spPr bwMode="auto">
          <a:xfrm>
            <a:off x="4355976" y="829907"/>
            <a:ext cx="384346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3" b="46473"/>
          <a:stretch/>
        </p:blipFill>
        <p:spPr bwMode="auto">
          <a:xfrm>
            <a:off x="4860032" y="3603463"/>
            <a:ext cx="3825059" cy="274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033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639"/>
            <a:ext cx="6554867" cy="853357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Ивантеевская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д.30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к.1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199" y="1041996"/>
            <a:ext cx="18478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19874"/>
            <a:ext cx="18764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157" y="1041996"/>
            <a:ext cx="3383021" cy="253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4" y="3737827"/>
            <a:ext cx="2301145" cy="233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550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2249" y="44624"/>
            <a:ext cx="6554867" cy="79326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Погонный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-д, 1 к.4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7884"/>
            <a:ext cx="18002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28" y="3356992"/>
            <a:ext cx="1990725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82" y="1124744"/>
            <a:ext cx="2902968" cy="217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3" b="27897"/>
          <a:stretch/>
        </p:blipFill>
        <p:spPr bwMode="auto">
          <a:xfrm>
            <a:off x="5436096" y="3789040"/>
            <a:ext cx="299306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763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130884"/>
              </p:ext>
            </p:extLst>
          </p:nvPr>
        </p:nvGraphicFramePr>
        <p:xfrm>
          <a:off x="336266" y="908720"/>
          <a:ext cx="8208912" cy="1728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57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429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91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выполнения работ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Виды работ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638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Бойцовая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д.10 к.6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силы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Замена АБП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5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Бойцовая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д.14 к.3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силы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Замена АБП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5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Черкизовская д.64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силы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Замена АБП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272370" y="134385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адресам выполнены работы по ремонту асфальтобетонного                      покрытия по программе «Большие карты»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2149" y="3284984"/>
            <a:ext cx="8568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работы: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МАФ 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шт.;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ремонт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-бетонного покрытия проезжей части 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тротуаров - 5 565,9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замена/установка дорожного бортового камня 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1526,8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газона с подсевом семян газонных трав 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2056,8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739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143269"/>
            <a:ext cx="7128792" cy="8039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Черкизовская д.64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71280"/>
            <a:ext cx="2160240" cy="384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71280"/>
            <a:ext cx="2160240" cy="383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022457" cy="174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14" y="3884790"/>
            <a:ext cx="3048879" cy="190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80" y="5157192"/>
            <a:ext cx="2233736" cy="125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3043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-101560"/>
            <a:ext cx="7704856" cy="1524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Бойцовая 10 к.6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0" y="980728"/>
            <a:ext cx="2219136" cy="275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64" y="3884093"/>
            <a:ext cx="2066925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904" y="3756775"/>
            <a:ext cx="4038600" cy="264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3586440" cy="201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048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7802"/>
            <a:ext cx="6984776" cy="110694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Бойцовая 14 к.3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3455399" cy="461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77072"/>
            <a:ext cx="3099175" cy="232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1"/>
          <a:stretch/>
        </p:blipFill>
        <p:spPr bwMode="auto">
          <a:xfrm>
            <a:off x="5718174" y="1128645"/>
            <a:ext cx="2526233" cy="270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6779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014" y="188640"/>
            <a:ext cx="7855692" cy="50405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территории -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работ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470008"/>
              </p:ext>
            </p:extLst>
          </p:nvPr>
        </p:nvGraphicFramePr>
        <p:xfrm>
          <a:off x="971600" y="930960"/>
          <a:ext cx="7010857" cy="13900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4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281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682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7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выполнения работ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5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Открытое шоссе 1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силы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4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Наримановская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 к.1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силы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27584" y="2309478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работы: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МАФ – 4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шт.;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-бетонного покрытия проезжей части и тротуаров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–2 020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замена/установка дорожного бортового камня 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581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газона с подсевом семян газонных трав 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1043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870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9" y="116632"/>
            <a:ext cx="6408712" cy="74174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шоссе д.1 к.12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1658"/>
            <a:ext cx="2636756" cy="164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67" y="2891208"/>
            <a:ext cx="2648160" cy="165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13" y="4792888"/>
            <a:ext cx="2655673" cy="165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3" b="41699"/>
          <a:stretch/>
        </p:blipFill>
        <p:spPr bwMode="auto">
          <a:xfrm>
            <a:off x="4820577" y="1196752"/>
            <a:ext cx="3137938" cy="225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6" t="21606" r="18809" b="47121"/>
          <a:stretch/>
        </p:blipFill>
        <p:spPr bwMode="auto">
          <a:xfrm>
            <a:off x="4851826" y="3717032"/>
            <a:ext cx="3137938" cy="273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832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554867" cy="764704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Наримановская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д.22 к.1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7" y="888309"/>
            <a:ext cx="3737870" cy="232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7" y="3765980"/>
            <a:ext cx="3692794" cy="247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18"/>
          <a:stretch/>
        </p:blipFill>
        <p:spPr bwMode="auto">
          <a:xfrm>
            <a:off x="4831795" y="888309"/>
            <a:ext cx="3732226" cy="216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831795" y="3765982"/>
            <a:ext cx="3706995" cy="247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225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7540" y="476672"/>
            <a:ext cx="6620967" cy="9578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Регламентные работы по подготовке домов к осенне-зимней эксплуатации: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196752"/>
            <a:ext cx="8208912" cy="4680520"/>
          </a:xfrm>
        </p:spPr>
        <p:txBody>
          <a:bodyPr>
            <a:noAutofit/>
          </a:bodyPr>
          <a:lstStyle/>
          <a:p>
            <a:pPr algn="ctr"/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ревизия запорной арматуры;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замена устаревшей и неисправной запорной арматуры на магистралях и узлах управления, на трубопроводах отопления, горячего и холодного водоснабжения;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замена ветхих участков трубопроводов различного диаметра; 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замена контрольно-измерительных приборов (КИП);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-устройство паро-влагонепроницаемых стенок входа и выхода трубопроводов;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регулировка тепловых узлов.</a:t>
            </a:r>
          </a:p>
        </p:txBody>
      </p:sp>
    </p:spTree>
    <p:extLst>
      <p:ext uri="{BB962C8B-B14F-4D97-AF65-F5344CB8AC3E}">
        <p14:creationId xmlns:p14="http://schemas.microsoft.com/office/powerpoint/2010/main" val="12076336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096" y="673683"/>
            <a:ext cx="8186105" cy="573419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Погонный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  д.2, д.4, д.6, д.8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35736"/>
            <a:ext cx="314155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877" y="1247102"/>
            <a:ext cx="1726290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911" y="1247103"/>
            <a:ext cx="1726290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0" b="41980"/>
          <a:stretch/>
        </p:blipFill>
        <p:spPr bwMode="auto">
          <a:xfrm>
            <a:off x="5508104" y="4441024"/>
            <a:ext cx="2708539" cy="206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75" y="4901557"/>
            <a:ext cx="2874409" cy="161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16" y="3370333"/>
            <a:ext cx="2507928" cy="141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09269" y="117094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территории – «Квартал»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Подрядная организация </a:t>
            </a:r>
          </a:p>
        </p:txBody>
      </p:sp>
    </p:spTree>
    <p:extLst>
      <p:ext uri="{BB962C8B-B14F-4D97-AF65-F5344CB8AC3E}">
        <p14:creationId xmlns:p14="http://schemas.microsoft.com/office/powerpoint/2010/main" val="20158819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192.168.88.44\work\!!! БЛАГОУСТРОЙСТВО\Благоустройство\Дьяконова Надежда\+Благоустройство ДП\Благоустройство\Благоустройство 2021\Янтарная Горка\Фото\afbf50f3-a6a1-480b-ac09-551f520eba4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3647728" cy="205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92.168.88.44\work\!!! БЛАГОУСТРОЙСТВО\Благоустройство\Дьяконова Надежда\+Благоустройство ДП\Благоустройство\Благоустройство 2021\Янтарная Горка\Фото\ea93aed4-2fbf-42d1-af9f-18cfc0e7d22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03" y="4005064"/>
            <a:ext cx="3647728" cy="205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67103"/>
            <a:ext cx="3558120" cy="266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991" y="3879466"/>
            <a:ext cx="3534161" cy="265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9" y="0"/>
            <a:ext cx="79477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парка –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«Знаковый объект»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 «Янтарная горка»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Подрядная организация </a:t>
            </a:r>
          </a:p>
        </p:txBody>
      </p:sp>
    </p:spTree>
    <p:extLst>
      <p:ext uri="{BB962C8B-B14F-4D97-AF65-F5344CB8AC3E}">
        <p14:creationId xmlns:p14="http://schemas.microsoft.com/office/powerpoint/2010/main" val="12869702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67545" y="260648"/>
            <a:ext cx="7920880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Посадка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зеленых насаждений проведена в рамках благоустройства парка «Янтарная горка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территории парка выполнены посадки зеленых насаждений, а именно: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 Клен остролистный – 7 шт.;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 Сосна горная – 3шт.;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 Спирея серая и японская – 70 шт.;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 Дерен белый – 11 шт.;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Форзиция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– 80 шт.;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 Сирень обыкновенная Жемчужина – 50 шт.;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 Чубушник – 6 шт.;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 Кизильник блестящий – 905 шт.;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 Барбарис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Тунбенга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– 18 шт.;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 Можжевельник Казацкий – 7 шт.;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Туя – 9 шт., а также многолетние цветочные культуры (Хоста, Лилейник, Шалфей,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Астильба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Очиток, Эхинацея, Манжетка,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Вейник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Гортензия).</a:t>
            </a:r>
            <a:endPara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5246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61418"/>
            <a:ext cx="6408712" cy="629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1800" y="116631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« Янтарная горка»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098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60648"/>
            <a:ext cx="7298887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направленные на обеспечение безопасности дорожного движения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872987"/>
              </p:ext>
            </p:extLst>
          </p:nvPr>
        </p:nvGraphicFramePr>
        <p:xfrm>
          <a:off x="629881" y="1114003"/>
          <a:ext cx="8001452" cy="4477595"/>
        </p:xfrm>
        <a:graphic>
          <a:graphicData uri="http://schemas.openxmlformats.org/drawingml/2006/table">
            <a:tbl>
              <a:tblPr/>
              <a:tblGrid>
                <a:gridCol w="38754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950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09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41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объекта</a:t>
                      </a:r>
                    </a:p>
                  </a:txBody>
                  <a:tcPr marL="5304" marR="5304" marT="5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работ</a:t>
                      </a:r>
                    </a:p>
                  </a:txBody>
                  <a:tcPr marL="5304" marR="5304" marT="5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04" marR="5304" marT="5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5713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Пересечение 1-я </a:t>
                      </a:r>
                      <a:r>
                        <a:rPr lang="ru-RU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Мясниковской</a:t>
                      </a:r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и ул. Токарной</a:t>
                      </a:r>
                    </a:p>
                  </a:txBody>
                  <a:tcPr marL="5304" marR="5304" marT="5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Обустройство нерегулируемого пешеходного перехода</a:t>
                      </a:r>
                    </a:p>
                  </a:txBody>
                  <a:tcPr marL="5304" marR="5304" marT="5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СМР</a:t>
                      </a:r>
                    </a:p>
                  </a:txBody>
                  <a:tcPr marL="5304" marR="5304" marT="5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896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между ул. Богатырский мост и Казенным прудом</a:t>
                      </a:r>
                    </a:p>
                  </a:txBody>
                  <a:tcPr marL="5304" marR="5304" marT="5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тротуаров, организация пешеходной зоны на дорожном участке 1-го Белокаменного </a:t>
                      </a:r>
                      <a:r>
                        <a:rPr lang="ru-RU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-да</a:t>
                      </a:r>
                    </a:p>
                  </a:txBody>
                  <a:tcPr marL="5304" marR="5304" marT="5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СМР</a:t>
                      </a:r>
                    </a:p>
                  </a:txBody>
                  <a:tcPr marL="5304" marR="5304" marT="5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087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4-я Гражданская ул., д.34, корп.2 (Зельев переулок)</a:t>
                      </a:r>
                    </a:p>
                  </a:txBody>
                  <a:tcPr marL="5304" marR="5304" marT="5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нерегулируемого пешеходного перехода</a:t>
                      </a:r>
                    </a:p>
                  </a:txBody>
                  <a:tcPr marL="5304" marR="5304" marT="5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СМР</a:t>
                      </a:r>
                    </a:p>
                  </a:txBody>
                  <a:tcPr marL="5304" marR="5304" marT="5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9644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Краснобогатырская ул., д.21</a:t>
                      </a:r>
                    </a:p>
                  </a:txBody>
                  <a:tcPr marL="5304" marR="5304" marT="5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Обустройство ИН на дворовой территории</a:t>
                      </a:r>
                    </a:p>
                  </a:txBody>
                  <a:tcPr marL="5304" marR="5304" marT="5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СМР</a:t>
                      </a:r>
                    </a:p>
                  </a:txBody>
                  <a:tcPr marL="5304" marR="5304" marT="5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84958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6309" y="1700808"/>
            <a:ext cx="7855024" cy="2664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65402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2772" y="49614"/>
            <a:ext cx="6402468" cy="648072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МКД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0095" y="722991"/>
            <a:ext cx="7488833" cy="497105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Силами ГБУ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работы по капитальному ремонту общего имущества 9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многоквартирных домов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080797"/>
              </p:ext>
            </p:extLst>
          </p:nvPr>
        </p:nvGraphicFramePr>
        <p:xfrm>
          <a:off x="922549" y="1628800"/>
          <a:ext cx="7344819" cy="4991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0918">
                  <a:extLst>
                    <a:ext uri="{9D8B030D-6E8A-4147-A177-3AD203B41FA5}">
                      <a16:colId xmlns:a16="http://schemas.microsoft.com/office/drawing/2014/main" xmlns="" val="3985005721"/>
                    </a:ext>
                  </a:extLst>
                </a:gridCol>
                <a:gridCol w="3109866">
                  <a:extLst>
                    <a:ext uri="{9D8B030D-6E8A-4147-A177-3AD203B41FA5}">
                      <a16:colId xmlns:a16="http://schemas.microsoft.com/office/drawing/2014/main" xmlns="" val="2681326815"/>
                    </a:ext>
                  </a:extLst>
                </a:gridCol>
                <a:gridCol w="3517059">
                  <a:extLst>
                    <a:ext uri="{9D8B030D-6E8A-4147-A177-3AD203B41FA5}">
                      <a16:colId xmlns:a16="http://schemas.microsoft.com/office/drawing/2014/main" xmlns="" val="245413628"/>
                    </a:ext>
                  </a:extLst>
                </a:gridCol>
                <a:gridCol w="166976">
                  <a:extLst>
                    <a:ext uri="{9D8B030D-6E8A-4147-A177-3AD203B41FA5}">
                      <a16:colId xmlns:a16="http://schemas.microsoft.com/office/drawing/2014/main" xmlns="" val="2914235912"/>
                    </a:ext>
                  </a:extLst>
                </a:gridCol>
              </a:tblGrid>
              <a:tr h="990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п\п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Выполненные системы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/>
                </a:tc>
                <a:extLst>
                  <a:ext uri="{0D108BD9-81ED-4DB2-BD59-A6C34878D82A}">
                    <a16:rowId xmlns:a16="http://schemas.microsoft.com/office/drawing/2014/main" xmlns="" val="2409067521"/>
                  </a:ext>
                </a:extLst>
              </a:tr>
              <a:tr h="2688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Глебовская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Подъезды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/>
                </a:tc>
                <a:extLst>
                  <a:ext uri="{0D108BD9-81ED-4DB2-BD59-A6C34878D82A}">
                    <a16:rowId xmlns:a16="http://schemas.microsoft.com/office/drawing/2014/main" xmlns="" val="2686099840"/>
                  </a:ext>
                </a:extLst>
              </a:tr>
              <a:tr h="5290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4-я ул. 43 к.6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ГВС-магистрали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/>
                </a:tc>
                <a:extLst>
                  <a:ext uri="{0D108BD9-81ED-4DB2-BD59-A6C34878D82A}">
                    <a16:rowId xmlns:a16="http://schemas.microsoft.com/office/drawing/2014/main" xmlns="" val="3745849456"/>
                  </a:ext>
                </a:extLst>
              </a:tr>
              <a:tr h="537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Ивантеевская ул. 21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Электроснабжение, подвальное помещение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/>
                </a:tc>
                <a:extLst>
                  <a:ext uri="{0D108BD9-81ED-4DB2-BD59-A6C34878D82A}">
                    <a16:rowId xmlns:a16="http://schemas.microsoft.com/office/drawing/2014/main" xmlns="" val="84353637"/>
                  </a:ext>
                </a:extLst>
              </a:tr>
              <a:tr h="2688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Ивантеевская ул. 4 к.1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Подъезды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/>
                </a:tc>
                <a:extLst>
                  <a:ext uri="{0D108BD9-81ED-4DB2-BD59-A6C34878D82A}">
                    <a16:rowId xmlns:a16="http://schemas.microsoft.com/office/drawing/2014/main" xmlns="" val="3790095766"/>
                  </a:ext>
                </a:extLst>
              </a:tr>
              <a:tr h="5290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Миллионная ул. 12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Электроснабжение, подъезды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/>
                </a:tc>
                <a:extLst>
                  <a:ext uri="{0D108BD9-81ED-4DB2-BD59-A6C34878D82A}">
                    <a16:rowId xmlns:a16="http://schemas.microsoft.com/office/drawing/2014/main" xmlns="" val="1350496735"/>
                  </a:ext>
                </a:extLst>
              </a:tr>
              <a:tr h="2688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Погонный пр. 1 к.3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Подвальное помещение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/>
                </a:tc>
                <a:extLst>
                  <a:ext uri="{0D108BD9-81ED-4DB2-BD59-A6C34878D82A}">
                    <a16:rowId xmlns:a16="http://schemas.microsoft.com/office/drawing/2014/main" xmlns="" val="3440746918"/>
                  </a:ext>
                </a:extLst>
              </a:tr>
              <a:tr h="5290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Подбельского 3-й пр. 16А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Кровля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/>
                </a:tc>
                <a:extLst>
                  <a:ext uri="{0D108BD9-81ED-4DB2-BD59-A6C34878D82A}">
                    <a16:rowId xmlns:a16="http://schemas.microsoft.com/office/drawing/2014/main" xmlns="" val="2015147389"/>
                  </a:ext>
                </a:extLst>
              </a:tr>
              <a:tr h="2688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Ивантеевская ул., д. 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Подъезды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/>
                </a:tc>
                <a:extLst>
                  <a:ext uri="{0D108BD9-81ED-4DB2-BD59-A6C34878D82A}">
                    <a16:rowId xmlns:a16="http://schemas.microsoft.com/office/drawing/2014/main" xmlns="" val="2229703214"/>
                  </a:ext>
                </a:extLst>
              </a:tr>
              <a:tr h="800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Рокоссовского, д. 21/21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Восстановительный ремонт после замены оконных блоков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71" marR="672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2633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8205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55776" y="476672"/>
            <a:ext cx="4176464" cy="378436"/>
          </a:xfrm>
          <a:prstGeom prst="rect">
            <a:avLst/>
          </a:prstGeom>
        </p:spPr>
        <p:txBody>
          <a:bodyPr wrap="square" lIns="69977" tIns="34988" rIns="69977" bIns="34988">
            <a:spAutoFit/>
          </a:bodyPr>
          <a:lstStyle/>
          <a:p>
            <a:pPr algn="ctr" fontAlgn="t"/>
            <a:r>
              <a:rPr lang="ru-RU" sz="2000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Ивантеевская ул., д. 8</a:t>
            </a:r>
          </a:p>
        </p:txBody>
      </p:sp>
      <p:pic>
        <p:nvPicPr>
          <p:cNvPr id="2050" name="Picture 2" descr="C:\Users\пользователь\Desktop\Фото КР 2025\Ивантеевская 8\подъезд\после\53146572104429107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242310"/>
            <a:ext cx="3638837" cy="3482834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Фото КР 2025\Ивантеевская 8\подъезд\после\53146572104429107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2482134"/>
            <a:ext cx="3547218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866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699792" y="332656"/>
            <a:ext cx="4176464" cy="378436"/>
          </a:xfrm>
          <a:prstGeom prst="rect">
            <a:avLst/>
          </a:prstGeom>
        </p:spPr>
        <p:txBody>
          <a:bodyPr wrap="square" lIns="69977" tIns="34988" rIns="69977" bIns="34988">
            <a:spAutoFit/>
          </a:bodyPr>
          <a:lstStyle/>
          <a:p>
            <a:pPr algn="ctr" fontAlgn="t"/>
            <a:r>
              <a:rPr lang="ru-RU" sz="2000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Миллионная ул., д. 12</a:t>
            </a:r>
          </a:p>
        </p:txBody>
      </p:sp>
      <p:pic>
        <p:nvPicPr>
          <p:cNvPr id="1027" name="Picture 3" descr="C:\Users\пользователь\Desktop\Фото КР 2025\Ивантеевская 21\Электроснаб\5314657210442911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749" y="3212976"/>
            <a:ext cx="2104258" cy="2125841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Фото КР 2025\Миллионная 12\Электроснаб\53146572104429109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632" y="1196752"/>
            <a:ext cx="2886969" cy="3849292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esktop\Фото КР 2025\Миллионная 12\Электроснаб\5314657210442910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1131" y="1268760"/>
            <a:ext cx="2109494" cy="1658924"/>
          </a:xfrm>
          <a:prstGeom prst="rect">
            <a:avLst/>
          </a:prstGeom>
          <a:noFill/>
        </p:spPr>
      </p:pic>
      <p:pic>
        <p:nvPicPr>
          <p:cNvPr id="1030" name="Picture 6" descr="C:\Users\пользователь\Desktop\Фото КР 2025\Миллионная 12\Электроснаб\53146572104429109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4734" y="1184466"/>
            <a:ext cx="2582911" cy="3789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136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0995" y="16362"/>
            <a:ext cx="8280920" cy="891155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Коммерческими подрядными организациями произведены работы по капитальному ремонту общего имущества 10 жилых многоквартирных домов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429047"/>
              </p:ext>
            </p:extLst>
          </p:nvPr>
        </p:nvGraphicFramePr>
        <p:xfrm>
          <a:off x="791578" y="785444"/>
          <a:ext cx="7839754" cy="6072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736">
                  <a:extLst>
                    <a:ext uri="{9D8B030D-6E8A-4147-A177-3AD203B41FA5}">
                      <a16:colId xmlns:a16="http://schemas.microsoft.com/office/drawing/2014/main" xmlns="" val="4174614928"/>
                    </a:ext>
                  </a:extLst>
                </a:gridCol>
                <a:gridCol w="4133991">
                  <a:extLst>
                    <a:ext uri="{9D8B030D-6E8A-4147-A177-3AD203B41FA5}">
                      <a16:colId xmlns:a16="http://schemas.microsoft.com/office/drawing/2014/main" xmlns="" val="1855594545"/>
                    </a:ext>
                  </a:extLst>
                </a:gridCol>
                <a:gridCol w="2850943">
                  <a:extLst>
                    <a:ext uri="{9D8B030D-6E8A-4147-A177-3AD203B41FA5}">
                      <a16:colId xmlns:a16="http://schemas.microsoft.com/office/drawing/2014/main" xmlns="" val="1277608331"/>
                    </a:ext>
                  </a:extLst>
                </a:gridCol>
                <a:gridCol w="271084">
                  <a:extLst>
                    <a:ext uri="{9D8B030D-6E8A-4147-A177-3AD203B41FA5}">
                      <a16:colId xmlns:a16="http://schemas.microsoft.com/office/drawing/2014/main" xmlns="" val="4083457684"/>
                    </a:ext>
                  </a:extLst>
                </a:gridCol>
              </a:tblGrid>
              <a:tr h="4909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п\п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/ подрядная организация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Выполненные системы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/>
                </a:tc>
                <a:extLst>
                  <a:ext uri="{0D108BD9-81ED-4DB2-BD59-A6C34878D82A}">
                    <a16:rowId xmlns:a16="http://schemas.microsoft.com/office/drawing/2014/main" xmlns="" val="3455483577"/>
                  </a:ext>
                </a:extLst>
              </a:tr>
              <a:tr h="543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Ивантеевская ул., д. 11Б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СК "Анри"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ЦО-магистрали, Кровля, Электроснабжение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/>
                </a:tc>
                <a:extLst>
                  <a:ext uri="{0D108BD9-81ED-4DB2-BD59-A6C34878D82A}">
                    <a16:rowId xmlns:a16="http://schemas.microsoft.com/office/drawing/2014/main" xmlns="" val="402558946"/>
                  </a:ext>
                </a:extLst>
              </a:tr>
              <a:tr h="543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Бойцовая ул. 6 к.6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 "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АвтоДорСтройТрест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Подъезды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/>
                </a:tc>
                <a:extLst>
                  <a:ext uri="{0D108BD9-81ED-4DB2-BD59-A6C34878D82A}">
                    <a16:rowId xmlns:a16="http://schemas.microsoft.com/office/drawing/2014/main" xmlns="" val="4187717112"/>
                  </a:ext>
                </a:extLst>
              </a:tr>
              <a:tr h="543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Бойцовая ул., д. 24, корп. 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 "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АвтоДорСтройТрест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ЦО-стояки, ЦО-магистрали, ХВС-стояки, Кровля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/>
                </a:tc>
                <a:extLst>
                  <a:ext uri="{0D108BD9-81ED-4DB2-BD59-A6C34878D82A}">
                    <a16:rowId xmlns:a16="http://schemas.microsoft.com/office/drawing/2014/main" xmlns="" val="3067392284"/>
                  </a:ext>
                </a:extLst>
              </a:tr>
              <a:tr h="543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Бойцовая ул., д. 24, корп. 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 "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АвтоДорСтройТрест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Подъезды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/>
                </a:tc>
                <a:extLst>
                  <a:ext uri="{0D108BD9-81ED-4DB2-BD59-A6C34878D82A}">
                    <a16:rowId xmlns:a16="http://schemas.microsoft.com/office/drawing/2014/main" xmlns="" val="3894962044"/>
                  </a:ext>
                </a:extLst>
              </a:tr>
              <a:tr h="543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Глебовская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 "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АвтоДорСтройТрест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Подъезды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/>
                </a:tc>
                <a:extLst>
                  <a:ext uri="{0D108BD9-81ED-4DB2-BD59-A6C34878D82A}">
                    <a16:rowId xmlns:a16="http://schemas.microsoft.com/office/drawing/2014/main" xmlns="" val="1821353586"/>
                  </a:ext>
                </a:extLst>
              </a:tr>
              <a:tr h="543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Глебовская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11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 "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АвтоДорСтройТрест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Подъезды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/>
                </a:tc>
                <a:extLst>
                  <a:ext uri="{0D108BD9-81ED-4DB2-BD59-A6C34878D82A}">
                    <a16:rowId xmlns:a16="http://schemas.microsoft.com/office/drawing/2014/main" xmlns="" val="569393384"/>
                  </a:ext>
                </a:extLst>
              </a:tr>
              <a:tr h="543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Глебовская ул. 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 "АвтоДорСтройТрест"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ГВС-магистрали, ХВС-магистрали, подъезды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/>
                </a:tc>
                <a:extLst>
                  <a:ext uri="{0D108BD9-81ED-4DB2-BD59-A6C34878D82A}">
                    <a16:rowId xmlns:a16="http://schemas.microsoft.com/office/drawing/2014/main" xmlns="" val="2829650921"/>
                  </a:ext>
                </a:extLst>
              </a:tr>
              <a:tr h="543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Рокоссовского Маршала бульв. д. 8, корп. 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 "АвтоДорСтройТрест"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Подъезды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/>
                </a:tc>
                <a:extLst>
                  <a:ext uri="{0D108BD9-81ED-4DB2-BD59-A6C34878D82A}">
                    <a16:rowId xmlns:a16="http://schemas.microsoft.com/office/drawing/2014/main" xmlns="" val="2467726431"/>
                  </a:ext>
                </a:extLst>
              </a:tr>
              <a:tr h="543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Рокоссовского Маршала бульв. д. 8, корп. 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 "АвтоДорСтройТрест"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Подъезды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8135498"/>
                  </a:ext>
                </a:extLst>
              </a:tr>
              <a:tr h="543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Рокоссовского Маршала </a:t>
                      </a:r>
                      <a:r>
                        <a:rPr lang="ru-RU" sz="1400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бульв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29/13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 "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АвтоДорСтройТрест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Подъезды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96" marR="249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42681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313178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5587</TotalTime>
  <Words>1729</Words>
  <Application>Microsoft Office PowerPoint</Application>
  <PresentationFormat>Экран (4:3)</PresentationFormat>
  <Paragraphs>475</Paragraphs>
  <Slides>55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4" baseType="lpstr">
      <vt:lpstr>Calibri</vt:lpstr>
      <vt:lpstr>Century Gothic</vt:lpstr>
      <vt:lpstr>Constantia</vt:lpstr>
      <vt:lpstr>Lucida Sans Unicode</vt:lpstr>
      <vt:lpstr>Open Sans</vt:lpstr>
      <vt:lpstr>Symbol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Регламентные работы по содержанию МКД проведенные в весенне-летний период:</vt:lpstr>
      <vt:lpstr>Регламентные работы по подготовке домов к осенне-зимней эксплуатации:</vt:lpstr>
      <vt:lpstr>Капитальный ремонт МКД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Ремонт квартир ветеранов ВОВ</vt:lpstr>
      <vt:lpstr>Ивантеевская ул., д. 10</vt:lpstr>
      <vt:lpstr>Ивантеевская ул., д. 10</vt:lpstr>
      <vt:lpstr>Б-р Маршала Рокоссовского, д.40</vt:lpstr>
      <vt:lpstr>Миллионная ул., д.11, к.3</vt:lpstr>
      <vt:lpstr>Презентация PowerPoint</vt:lpstr>
      <vt:lpstr>Презентация PowerPoint</vt:lpstr>
      <vt:lpstr>Презентация PowerPoint</vt:lpstr>
      <vt:lpstr>Презентация PowerPoint</vt:lpstr>
      <vt:lpstr>Бойцовая ул. д.21 к.2</vt:lpstr>
      <vt:lpstr>Бойцовая ул., д.18 к.11</vt:lpstr>
      <vt:lpstr>Миллионная ул., д. 1</vt:lpstr>
      <vt:lpstr>М. Рокоссовского б-р, д. 18</vt:lpstr>
      <vt:lpstr>Яузская ал., д.4, д.6</vt:lpstr>
      <vt:lpstr>Подбельского 4-й пр. д.6</vt:lpstr>
      <vt:lpstr>М. Рокоссовского бульв., д.42</vt:lpstr>
      <vt:lpstr>Бойцовая ул., д.10 к.7, д.10 к.8, д.10 к.9</vt:lpstr>
      <vt:lpstr>Презентация PowerPoint</vt:lpstr>
      <vt:lpstr>Презентация PowerPoint</vt:lpstr>
      <vt:lpstr>Миллионная ул., д.14</vt:lpstr>
      <vt:lpstr>Наримановская ул., д. 26 к.1</vt:lpstr>
      <vt:lpstr>Наримановская ул., д.26 к.2</vt:lpstr>
      <vt:lpstr>Бойцовая ул., д. 22 к.4</vt:lpstr>
      <vt:lpstr>Бойцовая ул., д. 24 к.2, д. 24 к.3</vt:lpstr>
      <vt:lpstr>Ивантеевская ул., д. 28 к.5</vt:lpstr>
      <vt:lpstr>Ивантеевская ул. д.30 к.1</vt:lpstr>
      <vt:lpstr>Погонный пр-д, 1 к.4</vt:lpstr>
      <vt:lpstr>Презентация PowerPoint</vt:lpstr>
      <vt:lpstr>М. Черкизовская д.64</vt:lpstr>
      <vt:lpstr>Бойцовая 10 к.6</vt:lpstr>
      <vt:lpstr>Бойцовая 14 к.3</vt:lpstr>
      <vt:lpstr>Презентация PowerPoint</vt:lpstr>
      <vt:lpstr>Открытое шоссе д.1 к.12</vt:lpstr>
      <vt:lpstr>Наримановская д.22 к.1</vt:lpstr>
      <vt:lpstr>Погонный пр-д  д.2, д.4, д.6, д.8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Предложения по цветника для оформления района Богородское</dc:title>
  <dc:creator>Пользователь</dc:creator>
  <cp:lastModifiedBy>User</cp:lastModifiedBy>
  <cp:revision>271</cp:revision>
  <cp:lastPrinted>2020-02-04T12:17:07Z</cp:lastPrinted>
  <dcterms:created xsi:type="dcterms:W3CDTF">2019-07-01T16:28:36Z</dcterms:created>
  <dcterms:modified xsi:type="dcterms:W3CDTF">2026-02-24T12:27:39Z</dcterms:modified>
</cp:coreProperties>
</file>