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256" r:id="rId2"/>
    <p:sldId id="340" r:id="rId3"/>
    <p:sldId id="272" r:id="rId4"/>
    <p:sldId id="276" r:id="rId5"/>
    <p:sldId id="280" r:id="rId6"/>
    <p:sldId id="257" r:id="rId7"/>
    <p:sldId id="341" r:id="rId8"/>
    <p:sldId id="271" r:id="rId9"/>
    <p:sldId id="336" r:id="rId10"/>
    <p:sldId id="270" r:id="rId11"/>
    <p:sldId id="362" r:id="rId12"/>
    <p:sldId id="279" r:id="rId13"/>
    <p:sldId id="345" r:id="rId14"/>
    <p:sldId id="350" r:id="rId15"/>
    <p:sldId id="274" r:id="rId16"/>
    <p:sldId id="264" r:id="rId17"/>
    <p:sldId id="346" r:id="rId18"/>
    <p:sldId id="363" r:id="rId19"/>
    <p:sldId id="364" r:id="rId20"/>
    <p:sldId id="367" r:id="rId21"/>
    <p:sldId id="338" r:id="rId22"/>
    <p:sldId id="339" r:id="rId23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gabyte" initials="G" lastIdx="2" clrIdx="0">
    <p:extLst>
      <p:ext uri="{19B8F6BF-5375-455C-9EA6-DF929625EA0E}">
        <p15:presenceInfo xmlns:p15="http://schemas.microsoft.com/office/powerpoint/2012/main" userId="Gigaby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C6"/>
    <a:srgbClr val="D3EFF5"/>
    <a:srgbClr val="B7E4EF"/>
    <a:srgbClr val="49BED8"/>
    <a:srgbClr val="6CB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2760" autoAdjust="0"/>
  </p:normalViewPr>
  <p:slideViewPr>
    <p:cSldViewPr>
      <p:cViewPr varScale="1">
        <p:scale>
          <a:sx n="95" d="100"/>
          <a:sy n="95" d="100"/>
        </p:scale>
        <p:origin x="330" y="66"/>
      </p:cViewPr>
      <p:guideLst>
        <p:guide orient="horz" pos="1344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chemeClr val="tx1"/>
                </a:solidFill>
                <a:latin typeface="+mn-lt"/>
              </a:rPr>
              <a:t>Врачи </a:t>
            </a:r>
          </a:p>
          <a:p>
            <a:pPr>
              <a:defRPr sz="1600">
                <a:solidFill>
                  <a:schemeClr val="tx1"/>
                </a:solidFill>
              </a:defRPr>
            </a:pPr>
            <a:r>
              <a:rPr lang="ru-RU" sz="1600" dirty="0">
                <a:solidFill>
                  <a:schemeClr val="tx1"/>
                </a:solidFill>
                <a:latin typeface="+mn-lt"/>
              </a:rPr>
              <a:t>269 </a:t>
            </a:r>
            <a:r>
              <a:rPr lang="ru-RU" sz="1600" dirty="0" err="1">
                <a:solidFill>
                  <a:schemeClr val="tx1"/>
                </a:solidFill>
                <a:latin typeface="+mn-lt"/>
              </a:rPr>
              <a:t>ф.л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.</a:t>
            </a:r>
          </a:p>
        </c:rich>
      </c:tx>
      <c:layout>
        <c:manualLayout>
          <c:xMode val="edge"/>
          <c:yMode val="edge"/>
          <c:x val="0.30765104859817044"/>
          <c:y val="4.227875794404441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317779832501217"/>
          <c:y val="0.14628537326655303"/>
          <c:w val="0.59777179947206249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6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64CD-426A-AD1F-A3295FA29DA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5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64CD-426A-AD1F-A3295FA29DA1}"/>
              </c:ext>
            </c:extLst>
          </c:dPt>
          <c:cat>
            <c:strRef>
              <c:f>Лист1!$A$2:$A$3</c:f>
              <c:strCache>
                <c:ptCount val="2"/>
                <c:pt idx="0">
                  <c:v>Занято 256,25 ставок</c:v>
                </c:pt>
                <c:pt idx="1">
                  <c:v>Свободно 15,5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256.25</c:v>
                </c:pt>
                <c:pt idx="1">
                  <c:v>15.5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2F-468E-A442-A8BB86004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2655135375788927E-2"/>
          <c:y val="0.776333778897348"/>
          <c:w val="0.8233614138543468"/>
          <c:h val="0.13456358621480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dirty="0">
                <a:solidFill>
                  <a:schemeClr val="tx1"/>
                </a:solidFill>
                <a:latin typeface="+mn-lt"/>
              </a:rPr>
              <a:t>Средний</a:t>
            </a:r>
            <a:r>
              <a:rPr lang="ru-RU" baseline="0" dirty="0">
                <a:solidFill>
                  <a:schemeClr val="tx1"/>
                </a:solidFill>
                <a:latin typeface="+mn-lt"/>
              </a:rPr>
              <a:t> мед. персонал </a:t>
            </a:r>
          </a:p>
          <a:p>
            <a:pPr>
              <a:defRPr sz="1600"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baseline="0" dirty="0">
                <a:solidFill>
                  <a:schemeClr val="tx1"/>
                </a:solidFill>
                <a:latin typeface="+mn-lt"/>
              </a:rPr>
              <a:t>236 </a:t>
            </a:r>
            <a:r>
              <a:rPr lang="ru-RU" baseline="0" dirty="0" err="1">
                <a:solidFill>
                  <a:schemeClr val="tx1"/>
                </a:solidFill>
                <a:latin typeface="+mn-lt"/>
              </a:rPr>
              <a:t>ф.л</a:t>
            </a:r>
            <a:r>
              <a:rPr lang="ru-RU" baseline="0" dirty="0">
                <a:solidFill>
                  <a:schemeClr val="tx1"/>
                </a:solidFill>
                <a:latin typeface="+mn-lt"/>
              </a:rPr>
              <a:t>.</a:t>
            </a:r>
            <a:endParaRPr lang="ru-RU" dirty="0">
              <a:solidFill>
                <a:schemeClr val="tx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2406949446785844"/>
          <c:y val="1.22623130842099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317773218881845"/>
          <c:y val="0.20270083102493075"/>
          <c:w val="0.57314221309581093"/>
          <c:h val="0.5990149314235523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мед. Персонал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6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8FD0-47F9-AADF-1CE5CCB957B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5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8FD0-47F9-AADF-1CE5CCB957B9}"/>
              </c:ext>
            </c:extLst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Занято 247,75 ставок</c:v>
                </c:pt>
                <c:pt idx="1">
                  <c:v>Свободно 14,75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247.75</c:v>
                </c:pt>
                <c:pt idx="1">
                  <c:v>14.75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D0-47F9-AADF-1CE5CCB957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890185268804451"/>
          <c:y val="0.79948978751416144"/>
          <c:w val="0.73272343106228555"/>
          <c:h val="0.200510060729025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17779832501217"/>
          <c:y val="0.14628537326655303"/>
          <c:w val="0.59777179947206249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Младший мед. персонал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6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5CFB-41B0-B702-4708FCDEABE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5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5CFB-41B0-B702-4708FCDEABE6}"/>
              </c:ext>
            </c:extLst>
          </c:dPt>
          <c:cat>
            <c:strRef>
              <c:f>Лист1!$A$2:$A$3</c:f>
              <c:strCache>
                <c:ptCount val="2"/>
                <c:pt idx="0">
                  <c:v>Занято ставки</c:v>
                </c:pt>
                <c:pt idx="1">
                  <c:v>Свободно ставки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4-5CFB-41B0-B702-4708FCDEAB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  <a:latin typeface="+mn-lt"/>
              </a:rPr>
              <a:t>Прочие </a:t>
            </a:r>
          </a:p>
          <a:p>
            <a:pPr>
              <a:defRPr sz="1600"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  <a:latin typeface="+mn-lt"/>
              </a:rPr>
              <a:t>163 </a:t>
            </a:r>
            <a:r>
              <a:rPr lang="ru-RU" sz="1600" dirty="0" err="1">
                <a:solidFill>
                  <a:schemeClr val="tx1"/>
                </a:solidFill>
                <a:latin typeface="+mn-lt"/>
              </a:rPr>
              <a:t>ф.л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.</a:t>
            </a:r>
          </a:p>
        </c:rich>
      </c:tx>
      <c:layout>
        <c:manualLayout>
          <c:xMode val="edge"/>
          <c:yMode val="edge"/>
          <c:x val="0.30847128179080363"/>
          <c:y val="5.660298309795067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741056847162844"/>
          <c:y val="0.18443524159043473"/>
          <c:w val="0.58084066236590104"/>
          <c:h val="0.531611760205622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6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5C40-4E99-89A6-B7D267CC38A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5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5C40-4E99-89A6-B7D267CC38A8}"/>
              </c:ext>
            </c:extLst>
          </c:dPt>
          <c:cat>
            <c:strRef>
              <c:f>Лист1!$A$2:$A$3</c:f>
              <c:strCache>
                <c:ptCount val="2"/>
                <c:pt idx="0">
                  <c:v>Занято 173,5 ставок</c:v>
                </c:pt>
                <c:pt idx="1">
                  <c:v>Свободно 9,0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173.5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40-4E99-89A6-B7D267CC3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332277472706938"/>
          <c:y val="0.74704387247614124"/>
          <c:w val="0.64058744245759569"/>
          <c:h val="0.143494890166064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17268767990508"/>
          <c:y val="0.15282556856796409"/>
          <c:w val="0.53668127911487518"/>
          <c:h val="0.5479597871574274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По заболеванию 649633</c:v>
                </c:pt>
                <c:pt idx="1">
                  <c:v>С профилактической целью 374880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649633</c:v>
                </c:pt>
                <c:pt idx="1">
                  <c:v>374880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>
                  <a:gsLst>
                    <a:gs pos="79000">
                      <a:schemeClr val="tx1"/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17597568449499446"/>
          <c:y val="0.76483325466531848"/>
          <c:w val="0.82402431550500532"/>
          <c:h val="0.23469286502253636"/>
        </c:manualLayout>
      </c:layout>
      <c:overlay val="0"/>
      <c:spPr>
        <a:noFill/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gradFill>
                <a:gsLst>
                  <a:gs pos="79000">
                    <a:schemeClr val="tx1"/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atin typeface="Roboto" panose="0200000000000000000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20T15:48:21.558" idx="1">
    <p:pos x="7680" y="-63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2547" cy="497921"/>
          </a:xfrm>
          <a:prstGeom prst="rect">
            <a:avLst/>
          </a:prstGeom>
        </p:spPr>
        <p:txBody>
          <a:bodyPr vert="horz" lIns="91836" tIns="45918" rIns="91836" bIns="459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4" y="2"/>
            <a:ext cx="2972547" cy="497921"/>
          </a:xfrm>
          <a:prstGeom prst="rect">
            <a:avLst/>
          </a:prstGeom>
        </p:spPr>
        <p:txBody>
          <a:bodyPr vert="horz" lIns="91836" tIns="45918" rIns="91836" bIns="45918" rtlCol="0"/>
          <a:lstStyle>
            <a:lvl1pPr algn="r">
              <a:defRPr sz="1200"/>
            </a:lvl1pPr>
          </a:lstStyle>
          <a:p>
            <a:fld id="{4E900EF5-F958-49FC-BB12-9DEB39D15DD8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36" tIns="45918" rIns="91836" bIns="459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0" y="4724681"/>
            <a:ext cx="5487041" cy="4476512"/>
          </a:xfrm>
          <a:prstGeom prst="rect">
            <a:avLst/>
          </a:prstGeom>
        </p:spPr>
        <p:txBody>
          <a:bodyPr vert="horz" lIns="91836" tIns="45918" rIns="91836" bIns="459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765"/>
            <a:ext cx="2972547" cy="497920"/>
          </a:xfrm>
          <a:prstGeom prst="rect">
            <a:avLst/>
          </a:prstGeom>
        </p:spPr>
        <p:txBody>
          <a:bodyPr vert="horz" lIns="91836" tIns="45918" rIns="91836" bIns="459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4" y="9447765"/>
            <a:ext cx="2972547" cy="497920"/>
          </a:xfrm>
          <a:prstGeom prst="rect">
            <a:avLst/>
          </a:prstGeom>
        </p:spPr>
        <p:txBody>
          <a:bodyPr vert="horz" lIns="91836" tIns="45918" rIns="91836" bIns="45918" rtlCol="0" anchor="b"/>
          <a:lstStyle>
            <a:lvl1pPr algn="r">
              <a:defRPr sz="1200"/>
            </a:lvl1pPr>
          </a:lstStyle>
          <a:p>
            <a:fld id="{80A6A75C-2569-42C8-86B6-03AF9A91C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408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6A75C-2569-42C8-86B6-03AF9A91C8F9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40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420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116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776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5580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197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3213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940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693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04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9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49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815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1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85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280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19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86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D8033BD-8BA2-486D-860B-01287869CC99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8387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emf"/><Relationship Id="rId4" Type="http://schemas.openxmlformats.org/officeDocument/2006/relationships/package" Target="../embeddings/Microsoft_Excel_Worksheet5.xls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462EEC-DF34-4416-8B91-7334C0A71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807968" y="4149080"/>
            <a:ext cx="6192688" cy="25922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ru-RU" sz="5400" b="1" dirty="0">
                <a:ea typeface="MS PGothic" panose="020B0600070205080204" pitchFamily="34" charset="-128"/>
                <a:cs typeface="Roboto" panose="02000000000000000000" pitchFamily="2" charset="0"/>
              </a:rPr>
              <a:t>Годовой отчет</a:t>
            </a:r>
          </a:p>
          <a:p>
            <a:pPr algn="r">
              <a:lnSpc>
                <a:spcPct val="120000"/>
              </a:lnSpc>
            </a:pPr>
            <a:r>
              <a:rPr lang="ru-RU" sz="3000" b="1" dirty="0">
                <a:ea typeface="MS PGothic" panose="020B0600070205080204" pitchFamily="34" charset="-128"/>
                <a:cs typeface="Roboto" panose="02000000000000000000" pitchFamily="2" charset="0"/>
              </a:rPr>
              <a:t>о работе</a:t>
            </a:r>
          </a:p>
          <a:p>
            <a:pPr algn="r">
              <a:lnSpc>
                <a:spcPct val="120000"/>
              </a:lnSpc>
            </a:pPr>
            <a:r>
              <a:rPr lang="ru-RU" sz="3000" b="1" dirty="0">
                <a:ea typeface="MS PGothic" panose="020B0600070205080204" pitchFamily="34" charset="-128"/>
                <a:cs typeface="Roboto" panose="02000000000000000000" pitchFamily="2" charset="0"/>
              </a:rPr>
              <a:t>ГБУЗ «КДЦ № 2 ДЗМ» </a:t>
            </a:r>
          </a:p>
          <a:p>
            <a:pPr algn="r">
              <a:lnSpc>
                <a:spcPct val="120000"/>
              </a:lnSpc>
            </a:pPr>
            <a:r>
              <a:rPr lang="ru-RU" sz="3000" b="1" dirty="0">
                <a:ea typeface="MS PGothic" panose="020B0600070205080204" pitchFamily="34" charset="-128"/>
                <a:cs typeface="Roboto" panose="02000000000000000000" pitchFamily="2" charset="0"/>
              </a:rPr>
              <a:t>за </a:t>
            </a:r>
            <a:r>
              <a:rPr lang="ru-RU" sz="2700" b="1" dirty="0">
                <a:ea typeface="MS PGothic" panose="020B0600070205080204" pitchFamily="34" charset="-128"/>
                <a:cs typeface="Roboto" panose="02000000000000000000" pitchFamily="2" charset="0"/>
              </a:rPr>
              <a:t>2025</a:t>
            </a:r>
            <a:r>
              <a:rPr lang="en-US" sz="2700" b="1" dirty="0">
                <a:ea typeface="MS PGothic" panose="020B0600070205080204" pitchFamily="34" charset="-128"/>
                <a:cs typeface="Roboto" panose="02000000000000000000" pitchFamily="2" charset="0"/>
              </a:rPr>
              <a:t> </a:t>
            </a:r>
            <a:r>
              <a:rPr lang="ru-RU" sz="2700" b="1" dirty="0">
                <a:ea typeface="MS PGothic" panose="020B0600070205080204" pitchFamily="34" charset="-128"/>
                <a:cs typeface="Roboto" panose="02000000000000000000" pitchFamily="2" charset="0"/>
              </a:rPr>
              <a:t>г</a:t>
            </a:r>
            <a:r>
              <a:rPr lang="ru-RU" sz="3000" b="1" dirty="0">
                <a:ea typeface="MS PGothic" panose="020B0600070205080204" pitchFamily="34" charset="-128"/>
                <a:cs typeface="Roboto" panose="02000000000000000000" pitchFamily="2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183DA9-021A-4534-ABDE-3DB340E45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0" r="25440"/>
          <a:stretch/>
        </p:blipFill>
        <p:spPr>
          <a:xfrm>
            <a:off x="0" y="0"/>
            <a:ext cx="2170751" cy="1772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97580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375920" y="404664"/>
            <a:ext cx="6696744" cy="720079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показатели. Инвалиды и участники ВОВ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202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375920" y="404664"/>
            <a:ext cx="6552728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2899760D-A0DC-4E41-9C73-2168231749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428884"/>
              </p:ext>
            </p:extLst>
          </p:nvPr>
        </p:nvGraphicFramePr>
        <p:xfrm>
          <a:off x="5735960" y="1368550"/>
          <a:ext cx="6048672" cy="46855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22707602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20879128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087490504"/>
                    </a:ext>
                  </a:extLst>
                </a:gridCol>
              </a:tblGrid>
              <a:tr h="90832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Наименование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Ветераны ВОВ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Инвалиды ВОВ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/>
                </a:tc>
                <a:extLst>
                  <a:ext uri="{0D108BD9-81ED-4DB2-BD59-A6C34878D82A}">
                    <a16:rowId xmlns:a16="http://schemas.microsoft.com/office/drawing/2014/main" val="3688665649"/>
                  </a:ext>
                </a:extLst>
              </a:tr>
              <a:tr h="6683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Состоит под диспансерным наблюдением на конец отчетного года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53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269463"/>
                  </a:ext>
                </a:extLst>
              </a:tr>
              <a:tr h="33418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в том числе по группам инвалидности: I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/>
                </a:tc>
                <a:extLst>
                  <a:ext uri="{0D108BD9-81ED-4DB2-BD59-A6C34878D82A}">
                    <a16:rowId xmlns:a16="http://schemas.microsoft.com/office/drawing/2014/main" val="1832575219"/>
                  </a:ext>
                </a:extLst>
              </a:tr>
              <a:tr h="3341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II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31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/>
                </a:tc>
                <a:extLst>
                  <a:ext uri="{0D108BD9-81ED-4DB2-BD59-A6C34878D82A}">
                    <a16:rowId xmlns:a16="http://schemas.microsoft.com/office/drawing/2014/main" val="1852903094"/>
                  </a:ext>
                </a:extLst>
              </a:tr>
              <a:tr h="3341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III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/>
                </a:tc>
                <a:extLst>
                  <a:ext uri="{0D108BD9-81ED-4DB2-BD59-A6C34878D82A}">
                    <a16:rowId xmlns:a16="http://schemas.microsoft.com/office/drawing/2014/main" val="1127118876"/>
                  </a:ext>
                </a:extLst>
              </a:tr>
              <a:tr h="6683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Прошли профилактический медицинский осмотр или диспансеризацию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53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/>
                </a:tc>
                <a:extLst>
                  <a:ext uri="{0D108BD9-81ED-4DB2-BD59-A6C34878D82A}">
                    <a16:rowId xmlns:a16="http://schemas.microsoft.com/office/drawing/2014/main" val="1259602645"/>
                  </a:ext>
                </a:extLst>
              </a:tr>
              <a:tr h="33418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Нуждались в стационарном лечении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/>
                </a:tc>
                <a:extLst>
                  <a:ext uri="{0D108BD9-81ED-4DB2-BD59-A6C34878D82A}">
                    <a16:rowId xmlns:a16="http://schemas.microsoft.com/office/drawing/2014/main" val="53710781"/>
                  </a:ext>
                </a:extLst>
              </a:tr>
              <a:tr h="6683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Получили стационарное лечение из числа нуждавшихся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634" marR="8634" marT="86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/>
                </a:tc>
                <a:extLst>
                  <a:ext uri="{0D108BD9-81ED-4DB2-BD59-A6C34878D82A}">
                    <a16:rowId xmlns:a16="http://schemas.microsoft.com/office/drawing/2014/main" val="3035235845"/>
                  </a:ext>
                </a:extLst>
              </a:tr>
              <a:tr h="33418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Прошли курс медицинской реабилитации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53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/>
                </a:tc>
                <a:extLst>
                  <a:ext uri="{0D108BD9-81ED-4DB2-BD59-A6C34878D82A}">
                    <a16:rowId xmlns:a16="http://schemas.microsoft.com/office/drawing/2014/main" val="3598123303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D72FA0-5675-4EB7-A03D-FECA12520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1628800"/>
            <a:ext cx="4353383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14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6C2044-DE75-4646-8EAC-7B44B781A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76673"/>
            <a:ext cx="10380340" cy="648071"/>
          </a:xfrm>
        </p:spPr>
        <p:txBody>
          <a:bodyPr/>
          <a:lstStyle/>
          <a:p>
            <a:pPr algn="ctr"/>
            <a:r>
              <a:rPr lang="ru-RU" sz="3600" i="1" dirty="0">
                <a:cs typeface="Times New Roman" panose="02020603050405020304" pitchFamily="18" charset="0"/>
              </a:rPr>
              <a:t>Динамическое наблюдение </a:t>
            </a:r>
            <a:endParaRPr lang="ru-RU" i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E7F004-EE35-469C-9AF5-105C4A8ED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556792"/>
            <a:ext cx="11028412" cy="4824535"/>
          </a:xfrm>
        </p:spPr>
        <p:txBody>
          <a:bodyPr>
            <a:normAutofit fontScale="85000" lnSpcReduction="20000"/>
          </a:bodyPr>
          <a:lstStyle/>
          <a:p>
            <a:r>
              <a:rPr lang="ru-RU" sz="3000" dirty="0">
                <a:solidFill>
                  <a:schemeClr val="tx1"/>
                </a:solidFill>
                <a:cs typeface="Times New Roman" panose="02020603050405020304" pitchFamily="18" charset="0"/>
              </a:rPr>
              <a:t>Под динамическим медицинским наблюдением находятся 46301 пациентов.</a:t>
            </a:r>
          </a:p>
          <a:p>
            <a:r>
              <a:rPr lang="ru-RU" sz="3000" dirty="0">
                <a:solidFill>
                  <a:schemeClr val="tx1"/>
                </a:solidFill>
                <a:cs typeface="Times New Roman" panose="02020603050405020304" pitchFamily="18" charset="0"/>
              </a:rPr>
              <a:t>Под проактивным динамическим наблюдением находятся 13106 пациентов по следующим заболеваниям: </a:t>
            </a:r>
          </a:p>
          <a:p>
            <a:r>
              <a:rPr lang="ru-RU" i="1" dirty="0">
                <a:solidFill>
                  <a:schemeClr val="tx1"/>
                </a:solidFill>
                <a:cs typeface="Times New Roman" panose="02020603050405020304" pitchFamily="18" charset="0"/>
              </a:rPr>
              <a:t>г</a:t>
            </a:r>
            <a:r>
              <a:rPr lang="ru-RU" sz="2400" i="1" dirty="0">
                <a:solidFill>
                  <a:schemeClr val="tx1"/>
                </a:solidFill>
                <a:cs typeface="Times New Roman" panose="02020603050405020304" pitchFamily="18" charset="0"/>
              </a:rPr>
              <a:t>ипертоническая  болезнь </a:t>
            </a:r>
          </a:p>
          <a:p>
            <a:r>
              <a:rPr lang="ru-RU" sz="2400" i="1" dirty="0">
                <a:solidFill>
                  <a:schemeClr val="tx1"/>
                </a:solidFill>
                <a:cs typeface="Times New Roman" panose="02020603050405020304" pitchFamily="18" charset="0"/>
              </a:rPr>
              <a:t>сахарный диабет </a:t>
            </a:r>
          </a:p>
          <a:p>
            <a:r>
              <a:rPr lang="ru-RU" sz="2400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гиперхолестеринемия</a:t>
            </a:r>
            <a:r>
              <a:rPr lang="ru-RU" sz="2400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ru-RU" sz="2400" i="1" dirty="0">
                <a:solidFill>
                  <a:schemeClr val="tx1"/>
                </a:solidFill>
                <a:cs typeface="Times New Roman" panose="02020603050405020304" pitchFamily="18" charset="0"/>
              </a:rPr>
              <a:t>язвенная болезнь </a:t>
            </a:r>
          </a:p>
          <a:p>
            <a:r>
              <a:rPr lang="ru-RU" sz="2400" i="1" dirty="0">
                <a:solidFill>
                  <a:schemeClr val="tx1"/>
                </a:solidFill>
                <a:cs typeface="Times New Roman" panose="02020603050405020304" pitchFamily="18" charset="0"/>
              </a:rPr>
              <a:t>последствия перенесенного ОНМК И ОИМ </a:t>
            </a:r>
          </a:p>
          <a:p>
            <a:r>
              <a:rPr lang="ru-RU" sz="2400" i="1" dirty="0">
                <a:solidFill>
                  <a:schemeClr val="tx1"/>
                </a:solidFill>
                <a:cs typeface="Times New Roman" panose="02020603050405020304" pitchFamily="18" charset="0"/>
              </a:rPr>
              <a:t>фибрилляция предсердий </a:t>
            </a:r>
          </a:p>
          <a:p>
            <a:r>
              <a:rPr lang="ru-RU" sz="2400" i="1" dirty="0">
                <a:solidFill>
                  <a:schemeClr val="tx1"/>
                </a:solidFill>
                <a:cs typeface="Times New Roman" panose="02020603050405020304" pitchFamily="18" charset="0"/>
              </a:rPr>
              <a:t>ХОБЛ </a:t>
            </a:r>
          </a:p>
          <a:p>
            <a:r>
              <a:rPr lang="ru-RU" sz="2400" i="1" dirty="0">
                <a:solidFill>
                  <a:schemeClr val="tx1"/>
                </a:solidFill>
                <a:cs typeface="Times New Roman" panose="02020603050405020304" pitchFamily="18" charset="0"/>
              </a:rPr>
              <a:t>ХСН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3C1B81-61C3-49CE-AB0E-5D3741451E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3105797"/>
            <a:ext cx="3456383" cy="367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78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10801350" cy="541655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  <a:t>Диспансеризация и профилактические осмотры</a:t>
            </a: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767333" y="188640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Прямоугольник 89"/>
          <p:cNvSpPr/>
          <p:nvPr/>
        </p:nvSpPr>
        <p:spPr>
          <a:xfrm>
            <a:off x="3991794" y="1555276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Факт выполнения 2025</a:t>
            </a: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527674" y="2400360"/>
            <a:ext cx="10945216" cy="30335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49B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695249" y="2367249"/>
            <a:ext cx="10945291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600" dirty="0">
                <a:ea typeface="Roboto" panose="02000000000000000000" pitchFamily="2" charset="0"/>
                <a:cs typeface="Roboto" panose="02000000000000000000" pitchFamily="2" charset="0"/>
              </a:rPr>
              <a:t>Диспансеризация взрослого населения и профилактические медицинские осмотры </a:t>
            </a:r>
          </a:p>
        </p:txBody>
      </p:sp>
      <p:sp>
        <p:nvSpPr>
          <p:cNvPr id="45" name="Овал 44"/>
          <p:cNvSpPr/>
          <p:nvPr/>
        </p:nvSpPr>
        <p:spPr>
          <a:xfrm>
            <a:off x="3143672" y="1242909"/>
            <a:ext cx="1005113" cy="1005113"/>
          </a:xfrm>
          <a:prstGeom prst="ellipse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324" y="1441234"/>
            <a:ext cx="587901" cy="587901"/>
          </a:xfrm>
          <a:prstGeom prst="rect">
            <a:avLst/>
          </a:prstGeom>
        </p:spPr>
      </p:pic>
      <p:sp>
        <p:nvSpPr>
          <p:cNvPr id="48" name="Заголовок 1"/>
          <p:cNvSpPr txBox="1">
            <a:spLocks/>
          </p:cNvSpPr>
          <p:nvPr/>
        </p:nvSpPr>
        <p:spPr>
          <a:xfrm>
            <a:off x="767333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3935646" y="2883358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116916 чел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8328322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767333" y="554692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6" name="Скругленный прямоугольник 99">
            <a:extLst>
              <a:ext uri="{FF2B5EF4-FFF2-40B4-BE49-F238E27FC236}">
                <a16:creationId xmlns:a16="http://schemas.microsoft.com/office/drawing/2014/main" id="{FF0B0529-27CF-4FDF-9A35-A220B1AF3ED1}"/>
              </a:ext>
            </a:extLst>
          </p:cNvPr>
          <p:cNvSpPr/>
          <p:nvPr/>
        </p:nvSpPr>
        <p:spPr>
          <a:xfrm>
            <a:off x="530081" y="3607075"/>
            <a:ext cx="10945216" cy="30335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49B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Углубленная диспансеризация</a:t>
            </a:r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285602FF-0C12-4A29-AA44-F3AD4267C515}"/>
              </a:ext>
            </a:extLst>
          </p:cNvPr>
          <p:cNvSpPr txBox="1">
            <a:spLocks/>
          </p:cNvSpPr>
          <p:nvPr/>
        </p:nvSpPr>
        <p:spPr>
          <a:xfrm>
            <a:off x="767333" y="4105131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EA955A8D-599D-40E2-80F2-EC2B06E1CB65}"/>
              </a:ext>
            </a:extLst>
          </p:cNvPr>
          <p:cNvSpPr txBox="1">
            <a:spLocks/>
          </p:cNvSpPr>
          <p:nvPr/>
        </p:nvSpPr>
        <p:spPr>
          <a:xfrm>
            <a:off x="4007768" y="4114648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3807 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130EE896-CA31-4904-95E0-A5069E043D02}"/>
              </a:ext>
            </a:extLst>
          </p:cNvPr>
          <p:cNvSpPr txBox="1">
            <a:spLocks/>
          </p:cNvSpPr>
          <p:nvPr/>
        </p:nvSpPr>
        <p:spPr>
          <a:xfrm>
            <a:off x="8328321" y="4176630"/>
            <a:ext cx="2123865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7D9E37B-1C0D-4C63-9566-DC9DCF74B3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410" y="4124029"/>
            <a:ext cx="2550712" cy="242804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D0466F-5141-BF8D-86F0-44AEE8DAE604}"/>
              </a:ext>
            </a:extLst>
          </p:cNvPr>
          <p:cNvSpPr txBox="1">
            <a:spLocks/>
          </p:cNvSpPr>
          <p:nvPr/>
        </p:nvSpPr>
        <p:spPr>
          <a:xfrm>
            <a:off x="1631431" y="2747990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C2EE91B-2595-1A3E-9C98-800B0BBA9714}"/>
              </a:ext>
            </a:extLst>
          </p:cNvPr>
          <p:cNvSpPr txBox="1">
            <a:spLocks/>
          </p:cNvSpPr>
          <p:nvPr/>
        </p:nvSpPr>
        <p:spPr>
          <a:xfrm>
            <a:off x="1636763" y="4161413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292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324" y="548689"/>
            <a:ext cx="7992963" cy="4464485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+mj-lt"/>
                <a:ea typeface="Cambria" panose="02040503050406030204" pitchFamily="18" charset="0"/>
              </a:rPr>
              <a:t>Периодические медицинские осмотры</a:t>
            </a:r>
          </a:p>
          <a:p>
            <a:r>
              <a:rPr lang="ru-RU" dirty="0">
                <a:solidFill>
                  <a:schemeClr val="bg1"/>
                </a:solidFill>
                <a:ea typeface="Cambria" panose="02040503050406030204" pitchFamily="18" charset="0"/>
              </a:rPr>
              <a:t>В ходе проведения  периодических медицинских осмотров в отделении медицинской профилактики обследовано 4439 человек из 16 организаций. Было выявлено всего 19 заболеваний. Из них: </a:t>
            </a:r>
          </a:p>
          <a:p>
            <a:pPr algn="r"/>
            <a:r>
              <a:rPr lang="ru-RU" i="1" dirty="0">
                <a:solidFill>
                  <a:schemeClr val="bg1"/>
                </a:solidFill>
                <a:ea typeface="Cambria" panose="02040503050406030204" pitchFamily="18" charset="0"/>
              </a:rPr>
              <a:t>гипертоническая болезнь – 15; </a:t>
            </a:r>
          </a:p>
          <a:p>
            <a:pPr algn="r"/>
            <a:r>
              <a:rPr lang="ru-RU" i="1" dirty="0">
                <a:solidFill>
                  <a:schemeClr val="bg1"/>
                </a:solidFill>
                <a:ea typeface="Cambria" panose="02040503050406030204" pitchFamily="18" charset="0"/>
              </a:rPr>
              <a:t>заболевания органов пищеварения – 2, </a:t>
            </a:r>
          </a:p>
          <a:p>
            <a:pPr algn="r"/>
            <a:r>
              <a:rPr lang="ru-RU" i="1" dirty="0">
                <a:solidFill>
                  <a:schemeClr val="bg1"/>
                </a:solidFill>
                <a:ea typeface="Cambria" panose="02040503050406030204" pitchFamily="18" charset="0"/>
              </a:rPr>
              <a:t>прочее – 2. 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239F0E82-37B8-40E2-83BE-BAED73211C1D}"/>
              </a:ext>
            </a:extLst>
          </p:cNvPr>
          <p:cNvCxnSpPr/>
          <p:nvPr/>
        </p:nvCxnSpPr>
        <p:spPr>
          <a:xfrm>
            <a:off x="695325" y="404664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AD3745-A693-4A0E-9826-C3B37F124A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2639616" cy="3429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45EF8B-4855-47C0-B597-8E7D5E30E7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096" y="0"/>
            <a:ext cx="370790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60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0650"/>
            <a:ext cx="10514384" cy="576062"/>
          </a:xfrm>
        </p:spPr>
        <p:txBody>
          <a:bodyPr>
            <a:normAutofit fontScale="90000"/>
          </a:bodyPr>
          <a:lstStyle/>
          <a:p>
            <a:pPr algn="r"/>
            <a:r>
              <a:rPr lang="ru-RU" i="1" dirty="0">
                <a:ea typeface="Cambria" panose="02040503050406030204" pitchFamily="18" charset="0"/>
              </a:rPr>
              <a:t>Вакцинация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265682" y="3151878"/>
            <a:ext cx="7478061" cy="3342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8BB8BACC-FDA0-44FF-AD32-8A3D18CD2531}"/>
              </a:ext>
            </a:extLst>
          </p:cNvPr>
          <p:cNvCxnSpPr/>
          <p:nvPr/>
        </p:nvCxnSpPr>
        <p:spPr>
          <a:xfrm>
            <a:off x="695325" y="36512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7DC1A6A-CEDF-486A-8D86-AE4102B15E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674" y="1988838"/>
            <a:ext cx="3114346" cy="3672408"/>
          </a:xfrm>
          <a:prstGeom prst="rect">
            <a:avLst/>
          </a:prstGeom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6D5645A-A4C0-CF47-F8A8-084CDFA778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145147"/>
              </p:ext>
            </p:extLst>
          </p:nvPr>
        </p:nvGraphicFramePr>
        <p:xfrm>
          <a:off x="1631504" y="350820"/>
          <a:ext cx="5810250" cy="648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Worksheet" r:id="rId4" imgW="5810370" imgH="6486568" progId="Excel.Sheet.12">
                  <p:embed/>
                </p:oleObj>
              </mc:Choice>
              <mc:Fallback>
                <p:oleObj name="Worksheet" r:id="rId4" imgW="5810370" imgH="648656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1504" y="350820"/>
                        <a:ext cx="5810250" cy="648652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6338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541655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  <a:t>Работа по рассмотрению жалоб и обращений граждан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4655706"/>
            <a:ext cx="1502324" cy="1502324"/>
          </a:xfrm>
          <a:prstGeom prst="rect">
            <a:avLst/>
          </a:prstGeom>
        </p:spPr>
      </p:pic>
      <p:sp>
        <p:nvSpPr>
          <p:cNvPr id="48" name="Скругленный прямоугольник 47"/>
          <p:cNvSpPr/>
          <p:nvPr/>
        </p:nvSpPr>
        <p:spPr>
          <a:xfrm>
            <a:off x="3861937" y="1834125"/>
            <a:ext cx="1215493" cy="1991344"/>
          </a:xfrm>
          <a:prstGeom prst="roundRect">
            <a:avLst>
              <a:gd name="adj" fmla="val 449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5319241" y="1841361"/>
            <a:ext cx="1186128" cy="1980337"/>
          </a:xfrm>
          <a:prstGeom prst="roundRect">
            <a:avLst>
              <a:gd name="adj" fmla="val 449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6747180" y="1844825"/>
            <a:ext cx="1175615" cy="1976873"/>
          </a:xfrm>
          <a:prstGeom prst="roundRect">
            <a:avLst>
              <a:gd name="adj" fmla="val 449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3879970" y="2279109"/>
            <a:ext cx="1178938" cy="679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КДЦ № 2</a:t>
            </a:r>
          </a:p>
          <a:p>
            <a:pPr algn="ctr"/>
            <a:r>
              <a:rPr lang="ru-RU" sz="14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Игральная, 8</a:t>
            </a: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2495600" y="3352183"/>
            <a:ext cx="1071568" cy="472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0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1093799" y="1784723"/>
            <a:ext cx="1756483" cy="2007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Количество обращений </a:t>
            </a:r>
            <a:endParaRPr lang="en-US" sz="2000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20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за 2025 г.</a:t>
            </a:r>
          </a:p>
          <a:p>
            <a:pPr algn="ctr"/>
            <a:r>
              <a:rPr lang="ru-RU" sz="20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/ обоснованные</a:t>
            </a: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3917595" y="3139288"/>
            <a:ext cx="1159835" cy="367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322/20</a:t>
            </a: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5287002" y="2958256"/>
            <a:ext cx="1218367" cy="683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285/25</a:t>
            </a:r>
            <a:endParaRPr lang="ru-RU" sz="2000" dirty="0">
              <a:solidFill>
                <a:srgbClr val="FF0000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6874383" y="3109891"/>
            <a:ext cx="1218368" cy="426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234/15</a:t>
            </a:r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>
            <a:off x="24956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5381619" y="2416601"/>
            <a:ext cx="1106219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Филиал №</a:t>
            </a:r>
            <a:r>
              <a:rPr lang="en-US" sz="14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lang="ru-RU" sz="1400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1" name="Заголовок 1"/>
          <p:cNvSpPr txBox="1">
            <a:spLocks/>
          </p:cNvSpPr>
          <p:nvPr/>
        </p:nvSpPr>
        <p:spPr>
          <a:xfrm>
            <a:off x="6838697" y="2416601"/>
            <a:ext cx="1218368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Филиал №</a:t>
            </a:r>
            <a:r>
              <a:rPr lang="en-US" sz="14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endParaRPr lang="ru-RU" sz="1400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908" y="1527114"/>
            <a:ext cx="722448" cy="713021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1" y="1504737"/>
            <a:ext cx="716434" cy="740419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704" y="1521364"/>
            <a:ext cx="716434" cy="716434"/>
          </a:xfrm>
          <a:prstGeom prst="rect">
            <a:avLst/>
          </a:prstGeom>
        </p:spPr>
      </p:pic>
      <p:sp>
        <p:nvSpPr>
          <p:cNvPr id="33" name="Скругленный прямоугольник 58">
            <a:extLst>
              <a:ext uri="{FF2B5EF4-FFF2-40B4-BE49-F238E27FC236}">
                <a16:creationId xmlns:a16="http://schemas.microsoft.com/office/drawing/2014/main" id="{C5602166-BFE8-4592-A4A0-DC282638BC8C}"/>
              </a:ext>
            </a:extLst>
          </p:cNvPr>
          <p:cNvSpPr/>
          <p:nvPr/>
        </p:nvSpPr>
        <p:spPr>
          <a:xfrm>
            <a:off x="10056439" y="1841361"/>
            <a:ext cx="1656185" cy="1976873"/>
          </a:xfrm>
          <a:prstGeom prst="roundRect">
            <a:avLst>
              <a:gd name="adj" fmla="val 449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Итого 2025 г. – </a:t>
            </a:r>
            <a:r>
              <a:rPr lang="ru-RU" sz="1800" dirty="0">
                <a:ea typeface="Roboto" panose="02000000000000000000" pitchFamily="2" charset="0"/>
                <a:cs typeface="Roboto" panose="02000000000000000000" pitchFamily="2" charset="0"/>
              </a:rPr>
              <a:t>11</a:t>
            </a:r>
            <a:r>
              <a:rPr lang="en-US" sz="1800" dirty="0">
                <a:ea typeface="Roboto" panose="02000000000000000000" pitchFamily="2" charset="0"/>
                <a:cs typeface="Roboto" panose="02000000000000000000" pitchFamily="2" charset="0"/>
              </a:rPr>
              <a:t>66</a:t>
            </a:r>
            <a:r>
              <a:rPr lang="ru-RU" sz="1800" dirty="0">
                <a:ea typeface="Roboto" panose="02000000000000000000" pitchFamily="2" charset="0"/>
                <a:cs typeface="Roboto" panose="02000000000000000000" pitchFamily="2" charset="0"/>
              </a:rPr>
              <a:t>/90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B3BB1E-16E9-4450-807E-9A96928631F9}"/>
              </a:ext>
            </a:extLst>
          </p:cNvPr>
          <p:cNvSpPr txBox="1"/>
          <p:nvPr/>
        </p:nvSpPr>
        <p:spPr>
          <a:xfrm>
            <a:off x="3359696" y="4183075"/>
            <a:ext cx="8136978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</a:rPr>
              <a:t>Все обращения пациентов рассматриваются в индивидуальном порядке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</a:rPr>
              <a:t>Устные обращения пациентов рассматриваются в тот же день в часы работы учреждения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</a:rPr>
              <a:t>В случае негативного содержания обращения, специалисты поликлиники вступают в диалог с пациентом и детализируют проблему для ее решения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</a:rPr>
              <a:t>Изучаются предложения граждан по улучшению работы поликлиники, руководство использует обратную связь от пациентов для совершенствования оказания медицинской помощи</a:t>
            </a:r>
          </a:p>
        </p:txBody>
      </p:sp>
      <p:sp>
        <p:nvSpPr>
          <p:cNvPr id="24" name="Скругленный прямоугольник 47">
            <a:extLst>
              <a:ext uri="{FF2B5EF4-FFF2-40B4-BE49-F238E27FC236}">
                <a16:creationId xmlns:a16="http://schemas.microsoft.com/office/drawing/2014/main" id="{670E71CD-0024-4C40-B1D2-4D978CB7FD2E}"/>
              </a:ext>
            </a:extLst>
          </p:cNvPr>
          <p:cNvSpPr/>
          <p:nvPr/>
        </p:nvSpPr>
        <p:spPr>
          <a:xfrm>
            <a:off x="8213769" y="1820959"/>
            <a:ext cx="1175615" cy="1991344"/>
          </a:xfrm>
          <a:prstGeom prst="roundRect">
            <a:avLst>
              <a:gd name="adj" fmla="val 449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400" dirty="0">
                <a:ea typeface="Roboto" panose="02000000000000000000" pitchFamily="2" charset="0"/>
                <a:cs typeface="Roboto" panose="02000000000000000000" pitchFamily="2" charset="0"/>
              </a:rPr>
              <a:t>Филиал №4</a:t>
            </a:r>
          </a:p>
          <a:p>
            <a:pPr algn="ctr"/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2000" dirty="0">
                <a:ea typeface="Roboto" panose="02000000000000000000" pitchFamily="2" charset="0"/>
                <a:cs typeface="Roboto" panose="02000000000000000000" pitchFamily="2" charset="0"/>
              </a:rPr>
              <a:t>325/30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61416E7-C5FE-4C4E-BBA4-02FF96A335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975" y="1528909"/>
            <a:ext cx="722448" cy="71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20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72623C2-C560-4A46-9803-EA17EE545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260649"/>
            <a:ext cx="11028412" cy="806150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Школы здоровья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684212" y="1066800"/>
            <a:ext cx="6707932" cy="472440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Основное внимание при проведении Школ здоровья направлено на пропаганду здорового образа жизни, профилактику хронических заболеваний. 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На занятиях слушатели получают знания по профилактике    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- ишемической болезни сердца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- артериальной гипертонии 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- инсульта и цереброваскулярной болезни 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- сахарного диабета и его осложнений. 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Рассматриваются проблемы лишнего веса и ожирения. На всех занятиях слушатели могут пройти антропометрические измерения, проверить уровень АД, глюкозы и холестерина крови, получить консультацию врача-специалиста по интересующим вопросам.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EFED35E3-ED4C-4D71-9DD4-1FC7997A55CC}"/>
              </a:ext>
            </a:extLst>
          </p:cNvPr>
          <p:cNvCxnSpPr/>
          <p:nvPr/>
        </p:nvCxnSpPr>
        <p:spPr>
          <a:xfrm>
            <a:off x="839416" y="260648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B74333-5388-4952-ACDE-44F3FD3E0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1066799"/>
            <a:ext cx="4104456" cy="276020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4149081"/>
            <a:ext cx="4104455" cy="231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75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3432" y="1869627"/>
            <a:ext cx="709451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ea typeface="Cambria" panose="02040503050406030204" pitchFamily="18" charset="0"/>
              </a:rPr>
              <a:t>Широкая просветительская работа по здоровому образу жизни проводится на страницах социальных сетей (</a:t>
            </a:r>
            <a:r>
              <a:rPr lang="en-US" dirty="0">
                <a:solidFill>
                  <a:schemeClr val="tx1"/>
                </a:solidFill>
                <a:ea typeface="Cambria" panose="02040503050406030204" pitchFamily="18" charset="0"/>
              </a:rPr>
              <a:t>VK</a:t>
            </a:r>
            <a:r>
              <a:rPr lang="ru-RU" dirty="0">
                <a:solidFill>
                  <a:schemeClr val="tx1"/>
                </a:solidFill>
                <a:ea typeface="Cambria" panose="02040503050406030204" pitchFamily="18" charset="0"/>
              </a:rPr>
              <a:t>, Телеграмм).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ea typeface="Cambria" panose="02040503050406030204" pitchFamily="18" charset="0"/>
              </a:rPr>
              <a:t>Опубликовано множество обучающих роликов по тематике:</a:t>
            </a:r>
          </a:p>
          <a:p>
            <a:r>
              <a:rPr lang="ru-RU" dirty="0">
                <a:solidFill>
                  <a:schemeClr val="tx1"/>
                </a:solidFill>
                <a:ea typeface="Cambria" panose="02040503050406030204" pitchFamily="18" charset="0"/>
              </a:rPr>
              <a:t>Борьба с сахарным диабетом</a:t>
            </a:r>
          </a:p>
          <a:p>
            <a:r>
              <a:rPr lang="ru-RU" dirty="0">
                <a:solidFill>
                  <a:schemeClr val="tx1"/>
                </a:solidFill>
                <a:ea typeface="Cambria" panose="02040503050406030204" pitchFamily="18" charset="0"/>
              </a:rPr>
              <a:t>Артериальная гипертензия</a:t>
            </a:r>
          </a:p>
          <a:p>
            <a:r>
              <a:rPr lang="ru-RU" dirty="0">
                <a:solidFill>
                  <a:schemeClr val="tx1"/>
                </a:solidFill>
                <a:ea typeface="Cambria" panose="02040503050406030204" pitchFamily="18" charset="0"/>
              </a:rPr>
              <a:t>Диспансеризация и вакцинация</a:t>
            </a:r>
          </a:p>
          <a:p>
            <a:r>
              <a:rPr lang="ru-RU" dirty="0">
                <a:solidFill>
                  <a:schemeClr val="tx1"/>
                </a:solidFill>
                <a:ea typeface="Cambria" panose="02040503050406030204" pitchFamily="18" charset="0"/>
              </a:rPr>
              <a:t>Лечение и профилактика различных заболеваний, включая инфекционные болезни.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7FD7A5-AB3C-451C-8D9B-A7B52E480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202" y="68525"/>
            <a:ext cx="7463047" cy="16831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49" y="3933056"/>
            <a:ext cx="4119903" cy="262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19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10D017-8458-46D5-8064-571F5CB4B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04665"/>
            <a:ext cx="11028412" cy="648071"/>
          </a:xfrm>
        </p:spPr>
        <p:txBody>
          <a:bodyPr>
            <a:normAutofit/>
          </a:bodyPr>
          <a:lstStyle/>
          <a:p>
            <a:pPr algn="ctr"/>
            <a:r>
              <a:rPr lang="ru-RU" i="1" dirty="0">
                <a:cs typeface="Times New Roman" panose="02020603050405020304" pitchFamily="18" charset="0"/>
              </a:rPr>
              <a:t>Центры Московского долголетия</a:t>
            </a:r>
            <a:endParaRPr lang="ru-RU" i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693245-17B5-4EE7-B4C9-BDD7A06F9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268761"/>
            <a:ext cx="6635924" cy="453650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Врачи отделения медицинской профилактики принимают активное участие в работе Центров Московского долголетия. Еженедельно в ЦМД «Богородское» и «Преображенское» проводятся тематические лекции по профилактике хронических заболеваний, факторов риска их развития, ведению здорового образа жизни (6 лекций в течение месяца).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В конференц-зале КДЦ № 2 на ул. Игральной, д. 8 еженедельно для участников проекта Московское долголетие проводятся 2 лекции по наиболее актуальным вопросам сохранения и укрепления здоровья.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7DE8EA-7338-48FE-8B54-9C39033791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5949280"/>
            <a:ext cx="7272808" cy="7475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B1F80D-E4C8-4DC8-BE50-F14DA13B63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1722085"/>
            <a:ext cx="4499992" cy="355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02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71F00-0DFC-484B-9C54-8DF5C58BB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04665"/>
            <a:ext cx="10823576" cy="936104"/>
          </a:xfrm>
        </p:spPr>
        <p:txBody>
          <a:bodyPr/>
          <a:lstStyle/>
          <a:p>
            <a:pPr algn="ctr"/>
            <a:r>
              <a:rPr lang="ru-RU" i="1" dirty="0">
                <a:cs typeface="Times New Roman" panose="02020603050405020304" pitchFamily="18" charset="0"/>
              </a:rPr>
              <a:t>Педагогическая деятельность</a:t>
            </a:r>
            <a:endParaRPr lang="ru-RU" i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69E901-9683-4A7B-A995-3E6C63D3C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911" y="1484783"/>
            <a:ext cx="6384709" cy="4968551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ГБУЗ «КДЦ № 2 ДЗМ» является клинической базой для студентов, обучающихся в ФГБОУ ВО МГМСУ им. А.И. Евдокимова Минздрава России и в ФГАОУ ВО РНИМУ им. Н.И. Пирогова, для ординаторов ФГБОУ ДПО РМАНПО.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Так же является базой практики для студентов ГБПОУ ДЗМ «Медицинского колледжа №1».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 2025 г. в рамках развития проекта предпрофессионального образования «Медицинский класс в московской школе», реализуемого ДЗМ, в ГБУЗ «КДЦ № 2 ДЗМ» проводились мероприятия для обучающихся по развитию умений и навыков, необходимых для освоения профессии.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58F3CC-9F53-4CEB-9429-8D24E37E2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9" y="1796371"/>
            <a:ext cx="4440493" cy="33303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C7C33F-EC27-40D6-9E21-F194BEAE0931}"/>
              </a:ext>
            </a:extLst>
          </p:cNvPr>
          <p:cNvSpPr txBox="1"/>
          <p:nvPr/>
        </p:nvSpPr>
        <p:spPr>
          <a:xfrm rot="10800000" flipV="1">
            <a:off x="503379" y="5228002"/>
            <a:ext cx="44404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>
                <a:cs typeface="Times New Roman" panose="02020603050405020304" pitchFamily="18" charset="0"/>
              </a:rPr>
              <a:t>Опубликовано 4 научных статьи в центральных периодических медицинских изданиях.</a:t>
            </a:r>
          </a:p>
        </p:txBody>
      </p:sp>
    </p:spTree>
    <p:extLst>
      <p:ext uri="{BB962C8B-B14F-4D97-AF65-F5344CB8AC3E}">
        <p14:creationId xmlns:p14="http://schemas.microsoft.com/office/powerpoint/2010/main" val="211637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01416" y="404665"/>
            <a:ext cx="10585251" cy="418402"/>
          </a:xfrm>
        </p:spPr>
        <p:txBody>
          <a:bodyPr>
            <a:noAutofit/>
          </a:bodyPr>
          <a:lstStyle/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ЦЕЛИ И ЗАДАЧИ ГБУЗ «КДЦ № 2 ДЗМ»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9992" y="404664"/>
            <a:ext cx="11496675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623392" y="1403037"/>
            <a:ext cx="10963275" cy="4846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cs typeface="Arial" panose="020B0604020202020204" pitchFamily="34" charset="0"/>
              </a:rPr>
              <a:t>оказание квалифицированной первичной и специализированной медицинской помощи населению непосредственно в поликлинике и на дому;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dirty="0">
              <a:latin typeface="+mn-lt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cs typeface="Arial" panose="020B0604020202020204" pitchFamily="34" charset="0"/>
              </a:rPr>
              <a:t>организация и проведение комплекса профилактических мероприятий, направленных на снижение заболеваемости, инвалидности и смертности среди населения, проживающего в районе обслуживания, а также среди работающих на прикрепленных промышленных предприятиях;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dirty="0">
              <a:latin typeface="+mn-lt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cs typeface="Arial" panose="020B0604020202020204" pitchFamily="34" charset="0"/>
              </a:rPr>
              <a:t>организация и осуществление диспансеризации населения (здоровых и больных) и прежде всего рабочих промышленных предприятий и строек, лиц с повышенным риском заболевания сердечно-сосудистыми, онкологическими и другими болезнями;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dirty="0">
              <a:latin typeface="+mn-lt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cs typeface="Arial" panose="020B0604020202020204" pitchFamily="34" charset="0"/>
              </a:rPr>
              <a:t>организация и проведение мероприятий по пропаганде здорового образа жизни.</a:t>
            </a:r>
          </a:p>
        </p:txBody>
      </p:sp>
    </p:spTree>
    <p:extLst>
      <p:ext uri="{BB962C8B-B14F-4D97-AF65-F5344CB8AC3E}">
        <p14:creationId xmlns:p14="http://schemas.microsoft.com/office/powerpoint/2010/main" val="3020135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Шестиугольник 13"/>
          <p:cNvSpPr/>
          <p:nvPr/>
        </p:nvSpPr>
        <p:spPr>
          <a:xfrm>
            <a:off x="1415480" y="3570135"/>
            <a:ext cx="789362" cy="576064"/>
          </a:xfrm>
          <a:prstGeom prst="hex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>
            <a:off x="1415480" y="2765795"/>
            <a:ext cx="789362" cy="576064"/>
          </a:xfrm>
          <a:prstGeom prst="hex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1415480" y="4725144"/>
            <a:ext cx="789362" cy="576064"/>
          </a:xfrm>
          <a:prstGeom prst="hex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1415480" y="2249487"/>
            <a:ext cx="778124" cy="531441"/>
          </a:xfrm>
          <a:prstGeom prst="hex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480" y="594574"/>
            <a:ext cx="8534400" cy="1507067"/>
          </a:xfrm>
        </p:spPr>
        <p:txBody>
          <a:bodyPr/>
          <a:lstStyle/>
          <a:p>
            <a:pPr algn="ctr"/>
            <a:r>
              <a:rPr lang="ru-RU" i="1" dirty="0"/>
              <a:t>Кадровое развитие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7448" y="2148255"/>
            <a:ext cx="8047755" cy="369411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  26     молодых специалистов трудоустроено</a:t>
            </a:r>
          </a:p>
          <a:p>
            <a:r>
              <a:rPr lang="ru-RU" dirty="0">
                <a:solidFill>
                  <a:schemeClr val="tx1"/>
                </a:solidFill>
              </a:rPr>
              <a:t> 170     студентов ГБПОУ ДЗМ «МК № 1» прошли практику на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базе ГБУЗ «КДЦ 2 ДЗМ» </a:t>
            </a:r>
          </a:p>
          <a:p>
            <a:r>
              <a:rPr lang="ru-RU" dirty="0">
                <a:solidFill>
                  <a:schemeClr val="tx1"/>
                </a:solidFill>
              </a:rPr>
              <a:t> 150    студентов университетов «Первый МГМУ имени И.М.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Сеченова», «РНИМУ им. Н.И. Пирогова», «МГМСУ им. А. И. Евдокимова  </a:t>
            </a:r>
          </a:p>
          <a:p>
            <a:r>
              <a:rPr lang="ru-RU" dirty="0">
                <a:solidFill>
                  <a:schemeClr val="tx1"/>
                </a:solidFill>
              </a:rPr>
              <a:t> 211    врачей аккредитовано в 2025 году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11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63352" y="260648"/>
            <a:ext cx="11496675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684209" y="692699"/>
            <a:ext cx="10907645" cy="5904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Обеспечить максимальную доступность медицинской помощи в ГБУЗ «КДЦ № 2 ДЗМ»;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Увеличить долю пациентов, проходящих всеобщую диспансеризацию и профилактические осмотры до 75% от прикрепленного населения, что повысит долю раннего выявления социально-значимых заболеваний, в том числе онкологических;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Дальнейшее развитие программы диспансерного наблюдения;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Сотрудничество с организациями, находящихся на территории обеспечения,  по диспансеризации и вакцинации;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Продолжить работу с общественным советом и советом ветеранов;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Медицинское сопровождение планируемых различных мероприятий на территории обеспечения;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Активная работа по профилактике социально-значимых заболеваний (школа диабета и др.);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Организация работы кабинета «Диабетическая стопа»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Планируется ведение новых диагностических методик в условиях ГБУЗ «КДЦ № 2 ДЗМ» (цистоскопия).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Расширение спектра телемедицинских услуг (диспансерное наблюдение, закрытие листков нетрудоспособности и др.).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CC17525-7E1C-4F90-AF54-60F9B49DD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60648"/>
            <a:ext cx="11075815" cy="792085"/>
          </a:xfrm>
        </p:spPr>
        <p:txBody>
          <a:bodyPr>
            <a:normAutofit/>
          </a:bodyPr>
          <a:lstStyle/>
          <a:p>
            <a:pPr algn="ctr"/>
            <a:r>
              <a:rPr lang="ru-RU" i="1" dirty="0">
                <a:ea typeface="Cambria" panose="02040503050406030204" pitchFamily="18" charset="0"/>
              </a:rPr>
              <a:t>План  работы на 2026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0917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695325" y="1175718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03512" y="2348882"/>
            <a:ext cx="9433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EAD60C-2758-4402-A3EA-1419895549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3789040"/>
            <a:ext cx="324036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80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79377" y="78249"/>
            <a:ext cx="10945862" cy="541655"/>
          </a:xfrm>
        </p:spPr>
        <p:txBody>
          <a:bodyPr>
            <a:normAutofit/>
          </a:bodyPr>
          <a:lstStyle/>
          <a:p>
            <a:pPr algn="ctr"/>
            <a:r>
              <a:rPr lang="ru-RU" sz="2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  <a:t>Кадры 2025 года, общее количество - 668 сотрудников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66763" y="78249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952569" y="3970217"/>
            <a:ext cx="9470160" cy="707886"/>
          </a:xfrm>
          <a:prstGeom prst="rect">
            <a:avLst/>
          </a:prstGeom>
          <a:solidFill>
            <a:schemeClr val="accent2">
              <a:lumMod val="40000"/>
              <a:lumOff val="60000"/>
              <a:alpha val="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ea typeface="Roboto" panose="02000000000000000000" pitchFamily="2" charset="0"/>
                <a:cs typeface="Roboto" panose="02000000000000000000" pitchFamily="2" charset="0"/>
              </a:rPr>
              <a:t>За 2025 г. было принято </a:t>
            </a:r>
            <a:r>
              <a:rPr lang="ru-RU" sz="2000" b="1" dirty="0">
                <a:ea typeface="Roboto" panose="02000000000000000000" pitchFamily="2" charset="0"/>
                <a:cs typeface="Roboto" panose="02000000000000000000" pitchFamily="2" charset="0"/>
              </a:rPr>
              <a:t>176</a:t>
            </a:r>
            <a:r>
              <a:rPr lang="ru-RU" sz="2000" dirty="0">
                <a:ea typeface="Roboto" panose="02000000000000000000" pitchFamily="2" charset="0"/>
                <a:cs typeface="Roboto" panose="02000000000000000000" pitchFamily="2" charset="0"/>
              </a:rPr>
              <a:t> сотрудников, уволено 152 сотрудников</a:t>
            </a:r>
          </a:p>
          <a:p>
            <a:r>
              <a:rPr lang="ru-RU" sz="2000" dirty="0">
                <a:ea typeface="Roboto" panose="02000000000000000000" pitchFamily="2" charset="0"/>
                <a:cs typeface="Roboto" panose="02000000000000000000" pitchFamily="2" charset="0"/>
              </a:rPr>
              <a:t>Повышение квалификации прошли </a:t>
            </a:r>
            <a:r>
              <a:rPr lang="ru-RU" sz="2000" b="1" dirty="0">
                <a:ea typeface="Roboto" panose="02000000000000000000" pitchFamily="2" charset="0"/>
                <a:cs typeface="Roboto" panose="02000000000000000000" pitchFamily="2" charset="0"/>
              </a:rPr>
              <a:t>505 </a:t>
            </a:r>
            <a:r>
              <a:rPr lang="ru-RU" sz="2000" dirty="0">
                <a:ea typeface="Roboto" panose="02000000000000000000" pitchFamily="2" charset="0"/>
                <a:cs typeface="Roboto" panose="02000000000000000000" pitchFamily="2" charset="0"/>
              </a:rPr>
              <a:t>сотрудников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77872687"/>
              </p:ext>
            </p:extLst>
          </p:nvPr>
        </p:nvGraphicFramePr>
        <p:xfrm>
          <a:off x="769271" y="822827"/>
          <a:ext cx="2928958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591137507"/>
              </p:ext>
            </p:extLst>
          </p:nvPr>
        </p:nvGraphicFramePr>
        <p:xfrm>
          <a:off x="4095736" y="699332"/>
          <a:ext cx="3093829" cy="3257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5953124" y="781234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247733803"/>
              </p:ext>
            </p:extLst>
          </p:nvPr>
        </p:nvGraphicFramePr>
        <p:xfrm>
          <a:off x="7667636" y="701805"/>
          <a:ext cx="3000396" cy="3463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1415480" y="1915458"/>
            <a:ext cx="1368152" cy="886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9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271,75</a:t>
            </a:r>
          </a:p>
          <a:p>
            <a:pPr algn="ctr"/>
            <a:endParaRPr lang="ru-RU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ru-RU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3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841171" y="1988840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265,2</a:t>
            </a:r>
          </a:p>
          <a:p>
            <a:pPr algn="ctr"/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6734025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422333" y="1787781"/>
            <a:ext cx="1187600" cy="985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7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182,5</a:t>
            </a:r>
          </a:p>
          <a:p>
            <a:pPr algn="ctr"/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0" y="4530532"/>
            <a:ext cx="1301950" cy="1301950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A166D9E-F0BA-4BC8-988C-1D16C34F6CF7}"/>
              </a:ext>
            </a:extLst>
          </p:cNvPr>
          <p:cNvSpPr/>
          <p:nvPr/>
        </p:nvSpPr>
        <p:spPr>
          <a:xfrm>
            <a:off x="2097953" y="4706767"/>
            <a:ext cx="9470159" cy="1323439"/>
          </a:xfrm>
          <a:prstGeom prst="rect">
            <a:avLst/>
          </a:prstGeom>
          <a:solidFill>
            <a:srgbClr val="FFFF00">
              <a:alpha val="0"/>
            </a:srgb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ru-RU" sz="200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и 2 квалификационной категории:          3  сотрудника</a:t>
            </a:r>
          </a:p>
          <a:p>
            <a:r>
              <a:rPr lang="ru-RU" sz="200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Высшей квалификационной категории:  18  сотрудников.</a:t>
            </a:r>
            <a:endParaRPr lang="en-US" sz="2000" dirty="0"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200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к.м.н.: 	                                                              15  сотрудников</a:t>
            </a:r>
          </a:p>
          <a:p>
            <a:r>
              <a:rPr lang="ru-RU" sz="200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д.м.н.:				                                           2 сотрудника</a:t>
            </a:r>
            <a:endParaRPr lang="en-US" sz="2000" dirty="0"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CustomShape 9">
            <a:extLst>
              <a:ext uri="{FF2B5EF4-FFF2-40B4-BE49-F238E27FC236}">
                <a16:creationId xmlns:a16="http://schemas.microsoft.com/office/drawing/2014/main" id="{B66F2E47-5591-4548-8340-47E734BD11E2}"/>
              </a:ext>
            </a:extLst>
          </p:cNvPr>
          <p:cNvSpPr/>
          <p:nvPr/>
        </p:nvSpPr>
        <p:spPr>
          <a:xfrm>
            <a:off x="2097955" y="6002321"/>
            <a:ext cx="7886478" cy="777429"/>
          </a:xfrm>
          <a:prstGeom prst="roundRect">
            <a:avLst>
              <a:gd name="adj" fmla="val 4142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3</a:t>
            </a: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врача имеют статус «Московский врач»</a:t>
            </a:r>
          </a:p>
          <a:p>
            <a:pPr algn="ctr"/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2085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" y="549276"/>
            <a:ext cx="6960094" cy="791492"/>
          </a:xfrm>
        </p:spPr>
        <p:txBody>
          <a:bodyPr anchor="t">
            <a:noAutofit/>
          </a:bodyPr>
          <a:lstStyle/>
          <a:p>
            <a:pPr algn="ctr"/>
            <a:r>
              <a:rPr lang="ru-RU" sz="28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  <a:t>Оборудование ГБУЗ «КДЦ № 2 ДЗМ»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Содержимое 3"/>
          <p:cNvSpPr>
            <a:spLocks noGrp="1"/>
          </p:cNvSpPr>
          <p:nvPr>
            <p:ph idx="1"/>
          </p:nvPr>
        </p:nvSpPr>
        <p:spPr>
          <a:xfrm>
            <a:off x="623392" y="1268762"/>
            <a:ext cx="5760640" cy="5472605"/>
          </a:xfrm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</a:pPr>
            <a:r>
              <a:rPr lang="ru-RU" sz="1400" b="1" i="1">
                <a:solidFill>
                  <a:schemeClr val="tx1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Рентгеновские аппарат	                                             9 ед.</a:t>
            </a:r>
          </a:p>
          <a:p>
            <a:pPr algn="just">
              <a:lnSpc>
                <a:spcPct val="130000"/>
              </a:lnSpc>
            </a:pPr>
            <a:r>
              <a:rPr lang="ru-RU" sz="1400" b="1" i="1">
                <a:solidFill>
                  <a:schemeClr val="tx1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Компьютерный томограф                                              2 ед. </a:t>
            </a:r>
          </a:p>
          <a:p>
            <a:pPr algn="just">
              <a:lnSpc>
                <a:spcPct val="130000"/>
              </a:lnSpc>
            </a:pPr>
            <a:r>
              <a:rPr lang="ru-RU" sz="1400" b="1" i="1">
                <a:solidFill>
                  <a:schemeClr val="tx1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МРТ 		                                                                        1 ед.</a:t>
            </a:r>
          </a:p>
          <a:p>
            <a:pPr algn="just">
              <a:lnSpc>
                <a:spcPct val="130000"/>
              </a:lnSpc>
            </a:pPr>
            <a:r>
              <a:rPr lang="ru-RU" sz="1400" b="1" i="1">
                <a:solidFill>
                  <a:schemeClr val="tx1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Маммограф			                                            4 ед.</a:t>
            </a:r>
          </a:p>
          <a:p>
            <a:pPr algn="just">
              <a:lnSpc>
                <a:spcPct val="130000"/>
              </a:lnSpc>
            </a:pPr>
            <a:r>
              <a:rPr lang="ru-RU" sz="1400" b="1" i="1">
                <a:solidFill>
                  <a:schemeClr val="tx1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Денситометр 		                                                     2 ед.</a:t>
            </a:r>
          </a:p>
          <a:p>
            <a:pPr algn="just">
              <a:lnSpc>
                <a:spcPct val="130000"/>
              </a:lnSpc>
            </a:pPr>
            <a:r>
              <a:rPr lang="ru-RU" sz="1400" b="1" i="1">
                <a:solidFill>
                  <a:schemeClr val="tx1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Ультразвуковой аппарат                                               33 ед.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ru-RU" sz="1400" b="1" i="1">
                <a:solidFill>
                  <a:schemeClr val="tx1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  Из них экспертного класса 	                                           24 ед.</a:t>
            </a:r>
          </a:p>
          <a:p>
            <a:pPr algn="just">
              <a:lnSpc>
                <a:spcPct val="130000"/>
              </a:lnSpc>
            </a:pPr>
            <a:r>
              <a:rPr lang="ru-RU" sz="1400" b="1" i="1">
                <a:solidFill>
                  <a:schemeClr val="tx1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Холтер 		                                                             37 ед.</a:t>
            </a:r>
          </a:p>
          <a:p>
            <a:pPr algn="just">
              <a:lnSpc>
                <a:spcPct val="130000"/>
              </a:lnSpc>
            </a:pPr>
            <a:r>
              <a:rPr lang="ru-RU" sz="1400" b="1" i="1">
                <a:solidFill>
                  <a:schemeClr val="tx1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СМАД 		                        	                                          22 ед.</a:t>
            </a:r>
          </a:p>
          <a:p>
            <a:pPr algn="just">
              <a:lnSpc>
                <a:spcPct val="130000"/>
              </a:lnSpc>
            </a:pPr>
            <a:r>
              <a:rPr lang="ru-RU" sz="1400" b="1" i="1">
                <a:solidFill>
                  <a:schemeClr val="tx1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Эндоскоп			                                                   29 ед.</a:t>
            </a:r>
          </a:p>
          <a:p>
            <a:pPr algn="just">
              <a:lnSpc>
                <a:spcPct val="130000"/>
              </a:lnSpc>
            </a:pPr>
            <a:r>
              <a:rPr lang="ru-RU" sz="1400" b="1" i="1">
                <a:solidFill>
                  <a:schemeClr val="tx1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ВЭМ</a:t>
            </a:r>
            <a:r>
              <a:rPr lang="ru-RU" sz="1400" b="1" i="1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	</a:t>
            </a:r>
            <a:r>
              <a:rPr lang="ru-RU" sz="1400" b="1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				                                          1 ед.</a:t>
            </a:r>
            <a:endParaRPr lang="ru-RU" sz="1400" dirty="0">
              <a:solidFill>
                <a:schemeClr val="tx1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4221088"/>
            <a:ext cx="4096455" cy="2304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610" y="1052736"/>
            <a:ext cx="4023990" cy="301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55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1343472" y="404664"/>
            <a:ext cx="10513244" cy="1034167"/>
          </a:xfrm>
        </p:spPr>
        <p:txBody>
          <a:bodyPr>
            <a:normAutofit/>
          </a:bodyPr>
          <a:lstStyle/>
          <a:p>
            <a:pPr algn="ctr"/>
            <a:r>
              <a:rPr lang="ru-RU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  <a:t>ГБУЗ «КДЦ № 2 ДЗМ» оказывает помощь по следующим профилям</a:t>
            </a:r>
            <a:r>
              <a:rPr lang="ru-RU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</a:p>
        </p:txBody>
      </p:sp>
      <p:sp>
        <p:nvSpPr>
          <p:cNvPr id="27" name="Содержимое 3"/>
          <p:cNvSpPr>
            <a:spLocks noGrp="1"/>
          </p:cNvSpPr>
          <p:nvPr>
            <p:ph idx="1"/>
          </p:nvPr>
        </p:nvSpPr>
        <p:spPr>
          <a:xfrm>
            <a:off x="7536160" y="2564904"/>
            <a:ext cx="3549242" cy="4103127"/>
          </a:xfrm>
        </p:spPr>
        <p:txBody>
          <a:bodyPr>
            <a:normAutofit fontScale="25000" lnSpcReduction="20000"/>
          </a:bodyPr>
          <a:lstStyle/>
          <a:p>
            <a:pPr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4800" b="1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Терапия</a:t>
            </a:r>
            <a:endParaRPr lang="ru-RU" sz="4800" i="1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</a:endParaRPr>
          </a:p>
          <a:p>
            <a:pPr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4800" b="1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Офтальмология</a:t>
            </a:r>
            <a:endParaRPr lang="ru-RU" sz="4800" i="1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</a:endParaRPr>
          </a:p>
          <a:p>
            <a:pPr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4800" b="1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Оториноларингология</a:t>
            </a:r>
            <a:endParaRPr lang="ru-RU" sz="4800" i="1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</a:endParaRPr>
          </a:p>
          <a:p>
            <a:pPr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4800" b="1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Эндокринология</a:t>
            </a:r>
            <a:endParaRPr lang="ru-RU" sz="4800" i="1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</a:endParaRPr>
          </a:p>
          <a:p>
            <a:pPr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4800" b="1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Неврология</a:t>
            </a:r>
            <a:endParaRPr lang="ru-RU" sz="4800" i="1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</a:endParaRPr>
          </a:p>
          <a:p>
            <a:pPr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4800" b="1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Кардиология</a:t>
            </a:r>
            <a:endParaRPr lang="ru-RU" sz="4800" i="1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</a:endParaRPr>
          </a:p>
          <a:p>
            <a:pPr lvl="1" indent="-228240"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4800" b="1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Урология</a:t>
            </a:r>
          </a:p>
          <a:p>
            <a:pPr lvl="1" indent="-228240"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4800" b="1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Хирургия</a:t>
            </a:r>
          </a:p>
          <a:p>
            <a:pPr lvl="1" indent="-228240"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4800" b="1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Аллергология-иммунология</a:t>
            </a:r>
          </a:p>
          <a:p>
            <a:pPr lvl="1" indent="-228240"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4800" b="1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Гастроэнтерология</a:t>
            </a:r>
          </a:p>
          <a:p>
            <a:pPr lvl="1" indent="-228240"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4800" b="1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Колопроктология</a:t>
            </a:r>
          </a:p>
          <a:p>
            <a:pPr lvl="1" indent="-228240"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4800" b="1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Инфекционные болезни</a:t>
            </a:r>
          </a:p>
          <a:p>
            <a:pPr lvl="1" indent="-228240"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4800" b="1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Пульмонология</a:t>
            </a:r>
          </a:p>
          <a:p>
            <a:pPr lvl="1" indent="-228240"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4800" b="1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Профпатология</a:t>
            </a:r>
          </a:p>
          <a:p>
            <a:pPr lvl="1" indent="-228240"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4800" b="1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Профилактика</a:t>
            </a:r>
          </a:p>
          <a:p>
            <a:pPr lvl="1" indent="-228240"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4800" b="1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Психиатрия</a:t>
            </a:r>
          </a:p>
          <a:p>
            <a:pPr lvl="1" indent="-228240"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4800" b="1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Реабилитация</a:t>
            </a:r>
          </a:p>
          <a:p>
            <a:pPr lvl="1" indent="-228240"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endParaRPr lang="ru-RU" sz="4300" b="1" i="1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</a:endParaRPr>
          </a:p>
          <a:p>
            <a:pPr lvl="1" indent="-228240"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endParaRPr lang="ru-RU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buNone/>
            </a:pP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 indent="-228240"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endParaRPr lang="ru-RU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buNone/>
            </a:pP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C62BD4-E502-4E49-8C93-67F67A29A4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8" r="29151"/>
          <a:stretch/>
        </p:blipFill>
        <p:spPr>
          <a:xfrm>
            <a:off x="-24680" y="-17968"/>
            <a:ext cx="1872208" cy="169392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988840"/>
            <a:ext cx="3273828" cy="43651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2708920"/>
            <a:ext cx="3779425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55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/>
          <p:cNvSpPr/>
          <p:nvPr/>
        </p:nvSpPr>
        <p:spPr>
          <a:xfrm>
            <a:off x="4293706" y="1346952"/>
            <a:ext cx="1497125" cy="2791989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prstClr val="black"/>
                </a:solidFill>
              </a:rPr>
              <a:t>Филиал 2</a:t>
            </a:r>
          </a:p>
          <a:p>
            <a:pPr lvl="0" algn="ctr"/>
            <a:r>
              <a:rPr lang="ru-RU" sz="1400" dirty="0">
                <a:solidFill>
                  <a:prstClr val="black"/>
                </a:solidFill>
              </a:rPr>
              <a:t>Хромова, 45</a:t>
            </a:r>
          </a:p>
          <a:p>
            <a:pPr lvl="0" algn="ctr"/>
            <a:endParaRPr lang="ru-RU" sz="1400" dirty="0">
              <a:solidFill>
                <a:prstClr val="black"/>
              </a:solidFill>
            </a:endParaRPr>
          </a:p>
          <a:p>
            <a:pPr lvl="0" algn="ctr"/>
            <a:endParaRPr lang="ru-RU" sz="1400" dirty="0">
              <a:solidFill>
                <a:prstClr val="black"/>
              </a:solidFill>
            </a:endParaRPr>
          </a:p>
          <a:p>
            <a:pPr lvl="0" algn="ctr"/>
            <a:r>
              <a:rPr lang="ru-RU" sz="2600" dirty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517</a:t>
            </a:r>
          </a:p>
          <a:p>
            <a:pPr lvl="0" algn="ctr"/>
            <a:r>
              <a:rPr lang="ru-RU" sz="1400" dirty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pPr lvl="0" algn="ctr"/>
            <a:r>
              <a:rPr lang="ru-RU" sz="1400" dirty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</a:p>
          <a:p>
            <a:pPr lvl="0" algn="ctr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 algn="ctr"/>
            <a:r>
              <a:rPr lang="ru-RU" sz="1600" dirty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39730</a:t>
            </a:r>
          </a:p>
          <a:p>
            <a:pPr lvl="0" algn="ctr"/>
            <a:r>
              <a:rPr lang="ru-RU" sz="1600" dirty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263937" y="1374078"/>
            <a:ext cx="1497125" cy="2764863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ru-RU" sz="1400" dirty="0">
                <a:solidFill>
                  <a:prstClr val="black"/>
                </a:solidFill>
              </a:rPr>
              <a:t>Филиал 3</a:t>
            </a:r>
          </a:p>
          <a:p>
            <a:pPr lvl="0" algn="ctr">
              <a:lnSpc>
                <a:spcPct val="120000"/>
              </a:lnSpc>
            </a:pPr>
            <a:r>
              <a:rPr lang="ru-RU" sz="1400" dirty="0">
                <a:solidFill>
                  <a:prstClr val="black"/>
                </a:solidFill>
              </a:rPr>
              <a:t>Открытое ш., 24/9</a:t>
            </a:r>
          </a:p>
          <a:p>
            <a:pPr lvl="0" algn="ctr"/>
            <a:r>
              <a:rPr lang="ru-RU" sz="2800" dirty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522</a:t>
            </a:r>
          </a:p>
          <a:p>
            <a:pPr lvl="0" algn="ctr"/>
            <a:r>
              <a:rPr lang="ru-RU" sz="1400" dirty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pPr lvl="0" algn="ctr"/>
            <a:r>
              <a:rPr lang="ru-RU" sz="1400" dirty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</a:p>
          <a:p>
            <a:pPr lvl="0" algn="ctr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 algn="ctr"/>
            <a:r>
              <a:rPr lang="ru-RU" sz="1600" dirty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41009</a:t>
            </a:r>
          </a:p>
          <a:p>
            <a:pPr lvl="0" algn="ctr"/>
            <a:r>
              <a:rPr lang="ru-RU" sz="1600" dirty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человек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057" y="369990"/>
            <a:ext cx="11336589" cy="753692"/>
          </a:xfrm>
        </p:spPr>
        <p:txBody>
          <a:bodyPr>
            <a:noAutofit/>
          </a:bodyPr>
          <a:lstStyle/>
          <a:p>
            <a:pPr algn="ctr"/>
            <a:r>
              <a:rPr lang="ru-RU" sz="2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  <a:t>Основные показатели 2025 г.: количество посещений в смену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66909" y="1325302"/>
            <a:ext cx="1473642" cy="2832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81075" y="4132210"/>
            <a:ext cx="1477064" cy="2836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203408" y="1319412"/>
            <a:ext cx="1484127" cy="2812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350180" y="1361455"/>
            <a:ext cx="1443705" cy="2764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endParaRPr lang="ru-RU" sz="160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ru-RU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lnSpc>
                <a:spcPct val="120000"/>
              </a:lnSpc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66803" y="2210753"/>
            <a:ext cx="1536482" cy="622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Фактическая мощность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02589" y="188640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2145707" y="2016849"/>
            <a:ext cx="1449307" cy="7425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307518" y="2016850"/>
            <a:ext cx="1498268" cy="8493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8725825" y="2039646"/>
            <a:ext cx="1483529" cy="8702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263353" y="3641933"/>
            <a:ext cx="1882354" cy="438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Прикрепленное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население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439815" y="3077815"/>
            <a:ext cx="1238175" cy="9432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614152" y="3077815"/>
            <a:ext cx="1285884" cy="9432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8808331" y="3077815"/>
            <a:ext cx="1214446" cy="8193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466803" y="4408039"/>
            <a:ext cx="11159865" cy="1062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Численность прикрепленного населения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4777852" y="5354250"/>
            <a:ext cx="1800276" cy="1006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185496</a:t>
            </a:r>
          </a:p>
          <a:p>
            <a:r>
              <a:rPr lang="ru-RU" sz="12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Человек в 2025 г.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17" y="1319412"/>
            <a:ext cx="695612" cy="69561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96" y="2895356"/>
            <a:ext cx="545041" cy="53127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99" y="3161279"/>
            <a:ext cx="565531" cy="470313"/>
          </a:xfrm>
          <a:prstGeom prst="rect">
            <a:avLst/>
          </a:prstGeom>
        </p:spPr>
      </p:pic>
      <p:sp>
        <p:nvSpPr>
          <p:cNvPr id="30" name="Скругленный прямоугольник 28">
            <a:extLst>
              <a:ext uri="{FF2B5EF4-FFF2-40B4-BE49-F238E27FC236}">
                <a16:creationId xmlns:a16="http://schemas.microsoft.com/office/drawing/2014/main" id="{695CD2C3-F318-411F-B00E-1ACCACDF9225}"/>
              </a:ext>
            </a:extLst>
          </p:cNvPr>
          <p:cNvSpPr/>
          <p:nvPr/>
        </p:nvSpPr>
        <p:spPr>
          <a:xfrm>
            <a:off x="8275681" y="1374078"/>
            <a:ext cx="1443705" cy="2752240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1400" dirty="0">
                <a:solidFill>
                  <a:schemeClr val="bg1"/>
                </a:solidFill>
              </a:rPr>
              <a:t>Филиал 4</a:t>
            </a:r>
          </a:p>
          <a:p>
            <a:pPr algn="ctr">
              <a:lnSpc>
                <a:spcPct val="120000"/>
              </a:lnSpc>
            </a:pPr>
            <a:r>
              <a:rPr lang="ru-RU" sz="1400" dirty="0">
                <a:solidFill>
                  <a:schemeClr val="bg1"/>
                </a:solidFill>
              </a:rPr>
              <a:t>Касаткина, 7</a:t>
            </a:r>
          </a:p>
          <a:p>
            <a:pPr algn="ctr">
              <a:lnSpc>
                <a:spcPct val="120000"/>
              </a:lnSpc>
            </a:pPr>
            <a:endParaRPr lang="ru-RU" sz="1400" dirty="0">
              <a:solidFill>
                <a:schemeClr val="bg1"/>
              </a:solidFill>
            </a:endParaRPr>
          </a:p>
          <a:p>
            <a:pPr algn="ctr"/>
            <a:r>
              <a:rPr lang="ru-RU" sz="2800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571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</a:p>
          <a:p>
            <a:pPr algn="ctr"/>
            <a:endParaRPr lang="ru-RU" sz="1100" dirty="0">
              <a:solidFill>
                <a:schemeClr val="bg1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ru-RU" sz="1600" dirty="0">
                <a:solidFill>
                  <a:schemeClr val="bg1"/>
                </a:solidFill>
              </a:rPr>
              <a:t>52462 человек</a:t>
            </a:r>
          </a:p>
        </p:txBody>
      </p:sp>
      <p:sp>
        <p:nvSpPr>
          <p:cNvPr id="35" name="Скругленный прямоугольник 25">
            <a:extLst>
              <a:ext uri="{FF2B5EF4-FFF2-40B4-BE49-F238E27FC236}">
                <a16:creationId xmlns:a16="http://schemas.microsoft.com/office/drawing/2014/main" id="{8268B085-D598-4636-8958-DFD2BB11A447}"/>
              </a:ext>
            </a:extLst>
          </p:cNvPr>
          <p:cNvSpPr/>
          <p:nvPr/>
        </p:nvSpPr>
        <p:spPr>
          <a:xfrm>
            <a:off x="2344901" y="1346952"/>
            <a:ext cx="1459274" cy="2806907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bg1"/>
              </a:solidFill>
            </a:endParaRPr>
          </a:p>
          <a:p>
            <a:pPr algn="ctr"/>
            <a:endParaRPr lang="ru-RU" sz="1400" dirty="0">
              <a:solidFill>
                <a:schemeClr val="bg1"/>
              </a:solidFill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КДЦ № 2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Игральная, 8</a:t>
            </a:r>
          </a:p>
          <a:p>
            <a:pPr algn="ctr"/>
            <a:endParaRPr lang="ru-RU" sz="1400" dirty="0">
              <a:solidFill>
                <a:schemeClr val="bg1"/>
              </a:solidFill>
            </a:endParaRPr>
          </a:p>
          <a:p>
            <a:pPr algn="ctr"/>
            <a:r>
              <a:rPr lang="ru-RU" sz="2800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718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</a:p>
          <a:p>
            <a:pPr algn="ctr"/>
            <a:endParaRPr lang="ru-RU" sz="1600" dirty="0">
              <a:solidFill>
                <a:schemeClr val="bg1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600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52295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человек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343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512051551"/>
              </p:ext>
            </p:extLst>
          </p:nvPr>
        </p:nvGraphicFramePr>
        <p:xfrm>
          <a:off x="6865987" y="1720641"/>
          <a:ext cx="4908144" cy="4807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4683634" y="3427520"/>
            <a:ext cx="2420478" cy="99758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Всего в 2025 г. 1024513</a:t>
            </a:r>
            <a:endParaRPr lang="en-US" sz="2400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7104112" y="3789040"/>
            <a:ext cx="742138" cy="0"/>
          </a:xfrm>
          <a:prstGeom prst="straightConnector1">
            <a:avLst/>
          </a:prstGeom>
          <a:ln w="28575" cap="rnd" cmpd="sng">
            <a:solidFill>
              <a:srgbClr val="49BED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63896254-4011-4A55-AA3A-EFA79DB3C0E8}"/>
              </a:ext>
            </a:extLst>
          </p:cNvPr>
          <p:cNvSpPr txBox="1">
            <a:spLocks/>
          </p:cNvSpPr>
          <p:nvPr/>
        </p:nvSpPr>
        <p:spPr>
          <a:xfrm>
            <a:off x="695400" y="330238"/>
            <a:ext cx="9361041" cy="1613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  <a:t>Посещения поликлиники</a:t>
            </a:r>
            <a:b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  <a:t>по программе Госгарантий: 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3090309-2543-4110-971B-87BA70960AC5}"/>
              </a:ext>
            </a:extLst>
          </p:cNvPr>
          <p:cNvSpPr txBox="1">
            <a:spLocks/>
          </p:cNvSpPr>
          <p:nvPr/>
        </p:nvSpPr>
        <p:spPr>
          <a:xfrm>
            <a:off x="4671349" y="1412225"/>
            <a:ext cx="2176382" cy="997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B1CEDC5-71DC-4FCA-942E-BD0AFFE0A941}"/>
              </a:ext>
            </a:extLst>
          </p:cNvPr>
          <p:cNvSpPr txBox="1">
            <a:spLocks/>
          </p:cNvSpPr>
          <p:nvPr/>
        </p:nvSpPr>
        <p:spPr>
          <a:xfrm>
            <a:off x="4618059" y="2229798"/>
            <a:ext cx="2632648" cy="911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445B026-8CD1-48BC-88CB-E880FBD561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255690"/>
            <a:ext cx="1289240" cy="11268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57" y="2229798"/>
            <a:ext cx="2733768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30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0801349" cy="5416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  <a:t>Показатели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  <a:t>заболеваемости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756945" y="116632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848762" y="1092726"/>
            <a:ext cx="10923885" cy="5289623"/>
          </a:xfrm>
          <a:prstGeom prst="roundRect">
            <a:avLst>
              <a:gd name="adj" fmla="val 1954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524279" y="1712079"/>
            <a:ext cx="1599621" cy="4248795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263837" y="1690246"/>
            <a:ext cx="1584176" cy="4248795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082683" y="1763000"/>
            <a:ext cx="1584176" cy="4199445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886520" y="1750892"/>
            <a:ext cx="1584176" cy="4205946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9696400" y="1739597"/>
            <a:ext cx="1584176" cy="4221278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2495600" y="2251917"/>
            <a:ext cx="1584176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</a:t>
            </a:r>
          </a:p>
          <a:p>
            <a:pPr algn="ctr"/>
            <a:r>
              <a:rPr lang="ru-RU" sz="12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системы кровообращения</a:t>
            </a: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42958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дыхания</a:t>
            </a: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60960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костно-мышечной системы</a:t>
            </a: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78962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пищеварения</a:t>
            </a: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96964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мочеполовой системы</a:t>
            </a:r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 rot="16200000">
            <a:off x="3001490" y="2856355"/>
            <a:ext cx="1440160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67318</a:t>
            </a: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 rot="16200000">
            <a:off x="6007658" y="3053841"/>
            <a:ext cx="1052700" cy="30846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36214</a:t>
            </a:r>
          </a:p>
        </p:txBody>
      </p:sp>
      <p:sp>
        <p:nvSpPr>
          <p:cNvPr id="71" name="Заголовок 1"/>
          <p:cNvSpPr txBox="1">
            <a:spLocks/>
          </p:cNvSpPr>
          <p:nvPr/>
        </p:nvSpPr>
        <p:spPr>
          <a:xfrm rot="16200000">
            <a:off x="4283022" y="3064737"/>
            <a:ext cx="984158" cy="30651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43942</a:t>
            </a: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 rot="16200000">
            <a:off x="7870047" y="3383144"/>
            <a:ext cx="932523" cy="30415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18983</a:t>
            </a:r>
          </a:p>
        </p:txBody>
      </p:sp>
      <p:sp>
        <p:nvSpPr>
          <p:cNvPr id="73" name="Заголовок 1"/>
          <p:cNvSpPr txBox="1">
            <a:spLocks/>
          </p:cNvSpPr>
          <p:nvPr/>
        </p:nvSpPr>
        <p:spPr>
          <a:xfrm rot="16200000">
            <a:off x="9700261" y="3379508"/>
            <a:ext cx="897039" cy="30347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13991</a:t>
            </a:r>
          </a:p>
        </p:txBody>
      </p:sp>
      <p:sp>
        <p:nvSpPr>
          <p:cNvPr id="74" name="Заголовок 1"/>
          <p:cNvSpPr txBox="1">
            <a:spLocks/>
          </p:cNvSpPr>
          <p:nvPr/>
        </p:nvSpPr>
        <p:spPr>
          <a:xfrm rot="16200000">
            <a:off x="2282412" y="2843142"/>
            <a:ext cx="1440160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72112</a:t>
            </a:r>
          </a:p>
        </p:txBody>
      </p:sp>
      <p:sp>
        <p:nvSpPr>
          <p:cNvPr id="76" name="Заголовок 1"/>
          <p:cNvSpPr txBox="1">
            <a:spLocks/>
          </p:cNvSpPr>
          <p:nvPr/>
        </p:nvSpPr>
        <p:spPr>
          <a:xfrm rot="16200000">
            <a:off x="4970436" y="3071142"/>
            <a:ext cx="984160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43862</a:t>
            </a:r>
          </a:p>
        </p:txBody>
      </p:sp>
      <p:sp>
        <p:nvSpPr>
          <p:cNvPr id="77" name="Заголовок 1"/>
          <p:cNvSpPr txBox="1">
            <a:spLocks/>
          </p:cNvSpPr>
          <p:nvPr/>
        </p:nvSpPr>
        <p:spPr>
          <a:xfrm rot="16200000">
            <a:off x="6571614" y="2935100"/>
            <a:ext cx="1263975" cy="29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43894</a:t>
            </a:r>
          </a:p>
        </p:txBody>
      </p:sp>
      <p:sp>
        <p:nvSpPr>
          <p:cNvPr id="78" name="Заголовок 1"/>
          <p:cNvSpPr txBox="1">
            <a:spLocks/>
          </p:cNvSpPr>
          <p:nvPr/>
        </p:nvSpPr>
        <p:spPr>
          <a:xfrm rot="16200000">
            <a:off x="8647962" y="3471575"/>
            <a:ext cx="756338" cy="3034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18881</a:t>
            </a:r>
          </a:p>
        </p:txBody>
      </p:sp>
      <p:sp>
        <p:nvSpPr>
          <p:cNvPr id="79" name="Заголовок 1"/>
          <p:cNvSpPr txBox="1">
            <a:spLocks/>
          </p:cNvSpPr>
          <p:nvPr/>
        </p:nvSpPr>
        <p:spPr>
          <a:xfrm rot="16200000">
            <a:off x="10334670" y="3384790"/>
            <a:ext cx="975232" cy="2778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21472</a:t>
            </a: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80" name="Овал 79"/>
          <p:cNvSpPr/>
          <p:nvPr/>
        </p:nvSpPr>
        <p:spPr>
          <a:xfrm>
            <a:off x="2896931" y="1296808"/>
            <a:ext cx="874835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Рисунок 8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242" y="1448495"/>
            <a:ext cx="519944" cy="519944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>
            <a:off x="4596127" y="1296808"/>
            <a:ext cx="886915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6416745" y="1296808"/>
            <a:ext cx="886916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8213595" y="1296808"/>
            <a:ext cx="906741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9997042" y="1296808"/>
            <a:ext cx="928602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149" y="1457184"/>
            <a:ext cx="491474" cy="491474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393" y="1444840"/>
            <a:ext cx="562430" cy="562430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169" y="1455719"/>
            <a:ext cx="537834" cy="537834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408" y="1443083"/>
            <a:ext cx="568491" cy="5684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5" y="4221040"/>
            <a:ext cx="1339279" cy="133927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34955" y="3849745"/>
            <a:ext cx="303476" cy="17401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3518403" y="3986870"/>
            <a:ext cx="310530" cy="16302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596128" y="3986870"/>
            <a:ext cx="303476" cy="16963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5303911" y="4005064"/>
            <a:ext cx="330859" cy="167820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8085441" y="3979767"/>
            <a:ext cx="303476" cy="1731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8878872" y="4077073"/>
            <a:ext cx="298998" cy="16506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6379774" y="4272700"/>
            <a:ext cx="360009" cy="1427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7063328" y="3887991"/>
            <a:ext cx="299864" cy="18249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9963002" y="4797152"/>
            <a:ext cx="336298" cy="8861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10670785" y="4221040"/>
            <a:ext cx="324517" cy="14622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43293" y="5652164"/>
            <a:ext cx="11272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2024</a:t>
            </a:r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000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999656" y="5661248"/>
            <a:ext cx="12648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2025</a:t>
            </a:r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000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318295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2024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013620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2025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101694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797019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2025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699629" y="5693944"/>
            <a:ext cx="1060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2024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591525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2025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715853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2024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0411178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2025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6932" y="5955701"/>
            <a:ext cx="837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2"/>
                </a:solidFill>
              </a:rPr>
              <a:t>- 6%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621845" y="5953599"/>
            <a:ext cx="95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2"/>
                </a:solidFill>
              </a:rPr>
              <a:t>-0,1%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232738" y="5956837"/>
            <a:ext cx="837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2"/>
                </a:solidFill>
              </a:rPr>
              <a:t>- 0,5%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423075" y="5984725"/>
            <a:ext cx="9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2"/>
                </a:solidFill>
              </a:rPr>
              <a:t>+21%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0053555" y="5915572"/>
            <a:ext cx="837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2"/>
                </a:solidFill>
              </a:rPr>
              <a:t>+53%</a:t>
            </a:r>
          </a:p>
        </p:txBody>
      </p:sp>
    </p:spTree>
    <p:extLst>
      <p:ext uri="{BB962C8B-B14F-4D97-AF65-F5344CB8AC3E}">
        <p14:creationId xmlns:p14="http://schemas.microsoft.com/office/powerpoint/2010/main" val="3647162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26048" y="764706"/>
            <a:ext cx="11358584" cy="813837"/>
          </a:xfrm>
        </p:spPr>
        <p:txBody>
          <a:bodyPr>
            <a:noAutofit/>
          </a:bodyPr>
          <a:lstStyle/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Работа патронажной службы:</a:t>
            </a:r>
            <a:b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9992" y="404664"/>
            <a:ext cx="11496675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886322" y="1403037"/>
            <a:ext cx="10538270" cy="5328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Количество участков – 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>
              <a:latin typeface="+mn-lt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На каждом участке по одному врачу общей практики и две медсестры.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>
              <a:latin typeface="+mn-lt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Один фельдшер для выписки льготных лекарственных препаратов.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>
              <a:latin typeface="+mn-lt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Общее количество включенных пациентов - 1646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>
              <a:latin typeface="+mn-lt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Посещений патронажными врачами на дому - 6400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>
              <a:latin typeface="+mn-lt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Посещений патронажными сестрами на дому - 19200</a:t>
            </a:r>
            <a:endParaRPr lang="en-US" sz="2400" dirty="0">
              <a:latin typeface="+mn-lt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92731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29031</TotalTime>
  <Words>1327</Words>
  <Application>Microsoft Office PowerPoint</Application>
  <PresentationFormat>Широкоэкранный</PresentationFormat>
  <Paragraphs>291</Paragraphs>
  <Slides>22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Century Gothic</vt:lpstr>
      <vt:lpstr>Roboto</vt:lpstr>
      <vt:lpstr>Wingdings 3</vt:lpstr>
      <vt:lpstr>Сектор</vt:lpstr>
      <vt:lpstr>Worksheet</vt:lpstr>
      <vt:lpstr>Презентация PowerPoint</vt:lpstr>
      <vt:lpstr>ЦЕЛИ И ЗАДАЧИ ГБУЗ «КДЦ № 2 ДЗМ»</vt:lpstr>
      <vt:lpstr>Кадры 2025 года, общее количество - 668 сотрудников</vt:lpstr>
      <vt:lpstr>Оборудование ГБУЗ «КДЦ № 2 ДЗМ»</vt:lpstr>
      <vt:lpstr>ГБУЗ «КДЦ № 2 ДЗМ» оказывает помощь по следующим профилям:</vt:lpstr>
      <vt:lpstr>Основные показатели 2025 г.: количество посещений в смену</vt:lpstr>
      <vt:lpstr>Презентация PowerPoint</vt:lpstr>
      <vt:lpstr>Показатели заболеваемости</vt:lpstr>
      <vt:lpstr>Работа патронажной службы:  </vt:lpstr>
      <vt:lpstr>Основные показатели. Инвалиды и участники ВОВ 2025 г.</vt:lpstr>
      <vt:lpstr>Динамическое наблюдение </vt:lpstr>
      <vt:lpstr>Диспансеризация и профилактические осмотры</vt:lpstr>
      <vt:lpstr>Презентация PowerPoint</vt:lpstr>
      <vt:lpstr>Вакцинация</vt:lpstr>
      <vt:lpstr>Работа по рассмотрению жалоб и обращений граждан</vt:lpstr>
      <vt:lpstr>Школы здоровья</vt:lpstr>
      <vt:lpstr>Презентация PowerPoint</vt:lpstr>
      <vt:lpstr>Центры Московского долголетия</vt:lpstr>
      <vt:lpstr>Педагогическая деятельность</vt:lpstr>
      <vt:lpstr>Кадровое развитие</vt:lpstr>
      <vt:lpstr>План  работы на 2026 г.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creator>Тихонов Евгений Юрьевич</dc:creator>
  <cp:lastModifiedBy>пользователь</cp:lastModifiedBy>
  <cp:revision>692</cp:revision>
  <cp:lastPrinted>2026-01-16T13:50:06Z</cp:lastPrinted>
  <dcterms:created xsi:type="dcterms:W3CDTF">2019-02-11T07:19:05Z</dcterms:created>
  <dcterms:modified xsi:type="dcterms:W3CDTF">2026-02-02T07:16:07Z</dcterms:modified>
</cp:coreProperties>
</file>