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80" r:id="rId5"/>
    <p:sldId id="297" r:id="rId6"/>
    <p:sldId id="303" r:id="rId7"/>
    <p:sldId id="300" r:id="rId8"/>
    <p:sldId id="258" r:id="rId9"/>
    <p:sldId id="281" r:id="rId10"/>
    <p:sldId id="279" r:id="rId11"/>
    <p:sldId id="286" r:id="rId12"/>
    <p:sldId id="271" r:id="rId13"/>
    <p:sldId id="274" r:id="rId14"/>
    <p:sldId id="276" r:id="rId15"/>
    <p:sldId id="267" r:id="rId16"/>
    <p:sldId id="289" r:id="rId17"/>
    <p:sldId id="299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36" autoAdjust="0"/>
    <p:restoredTop sz="94660"/>
  </p:normalViewPr>
  <p:slideViewPr>
    <p:cSldViewPr>
      <p:cViewPr varScale="1">
        <p:scale>
          <a:sx n="114" d="100"/>
          <a:sy n="114" d="100"/>
        </p:scale>
        <p:origin x="600" y="102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8320815392095178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18 266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16 907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17851</c:v>
                </c:pt>
                <c:pt idx="1">
                  <c:v>16631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200997663752897"/>
                  <c:y val="0.1201412972757993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240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249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9.0171019192654536E-2"/>
                  <c:y val="-0.2997135570347136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198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946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226870</c:v>
                </c:pt>
                <c:pt idx="1">
                  <c:v>231515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3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-0.46896759524183296"/>
                  <c:y val="0.1788073884876455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57,1%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0.15676352477072569"/>
                  <c:y val="-2.735998016093547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>
                        <a:solidFill>
                          <a:schemeClr val="tx1"/>
                        </a:solidFill>
                      </a:rPr>
                      <a:t>12,9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0.1125481716302647"/>
                  <c:y val="6.637289733563374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0.42259527981323841"/>
                  <c:y val="-0.2295218349794208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047503177681786"/>
          <c:y val="0.49715176493389485"/>
          <c:w val="0.59071711795656079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A8-47FC-B331-59EAEF8238AB}"/>
              </c:ext>
            </c:extLst>
          </c:dPt>
          <c:dLbls>
            <c:dLbl>
              <c:idx val="0"/>
              <c:layout>
                <c:manualLayout>
                  <c:x val="-0.30818449291288347"/>
                  <c:y val="0.349326491049635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86,9%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5.1549735926453961E-2"/>
                  <c:y val="-5.685265110694540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6.0469681189700614E-2"/>
                  <c:y val="-0.43614660113250198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4,1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dLbl>
              <c:idx val="3"/>
              <c:layout>
                <c:manualLayout>
                  <c:x val="5.5895886506164269E-2"/>
                  <c:y val="-5.77997936068194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6605395388754"/>
                      <c:h val="0.1023167431068465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B9A8-47FC-B331-59EAEF823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активные</c:v>
                </c:pt>
                <c:pt idx="2">
                  <c:v>прочие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84.7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10960441010166"/>
          <c:y val="0.62113517501321647"/>
          <c:w val="0.69027407328416046"/>
          <c:h val="0.29410370928672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16443230876323E-2"/>
          <c:y val="0.18369939700186005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132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70E-4F81-A795-94F8D5B43D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128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70E-4F81-A795-94F8D5B43D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127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6"/>
        <c:overlap val="100"/>
        <c:axId val="98866304"/>
        <c:axId val="98868224"/>
      </c:barChart>
      <c:catAx>
        <c:axId val="98866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868224"/>
        <c:crosses val="autoZero"/>
        <c:auto val="1"/>
        <c:lblAlgn val="ctr"/>
        <c:lblOffset val="100"/>
        <c:noMultiLvlLbl val="0"/>
      </c:catAx>
      <c:valAx>
        <c:axId val="988682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886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4091174995096157E-3"/>
          <c:y val="0.16614671266070938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.11539838968580327"/>
          <c:w val="0.96990051549407053"/>
          <c:h val="0.78362792639874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3803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9D1-4FEC-9A70-8BA7C72BC7D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3285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F12-440F-8526-EE13616E60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1974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9D1-4FEC-9A70-8BA7C72BC7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955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9D1-4FEC-9A70-8BA7C72BC7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0" dirty="0">
                        <a:solidFill>
                          <a:schemeClr val="tx1"/>
                        </a:solidFill>
                      </a:rPr>
                      <a:t>547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9D1-4FEC-9A70-8BA7C72BC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Лист1!$A$2:$A$6</c:f>
              <c:numCache>
                <c:formatCode>#,##0</c:formatCode>
                <c:ptCount val="5"/>
                <c:pt idx="0">
                  <c:v>3803</c:v>
                </c:pt>
                <c:pt idx="1">
                  <c:v>3285</c:v>
                </c:pt>
                <c:pt idx="2">
                  <c:v>1974</c:v>
                </c:pt>
                <c:pt idx="3">
                  <c:v>955</c:v>
                </c:pt>
                <c:pt idx="4">
                  <c:v>547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3989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9D1-4FEC-9A70-8BA7C72BC7D8}"/>
                </c:ext>
              </c:extLst>
            </c:dLbl>
            <c:dLbl>
              <c:idx val="1"/>
              <c:layout>
                <c:manualLayout>
                  <c:x val="-1.36815838663315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9D1-4FEC-9A70-8BA7C72BC7D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1781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9D1-4FEC-9A70-8BA7C72BC7D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9D1-4FEC-9A70-8BA7C72BC7D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571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9D1-4FEC-9A70-8BA7C72BC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Лист1!$B$2:$B$6</c:f>
              <c:numCache>
                <c:formatCode>#,##0</c:formatCode>
                <c:ptCount val="5"/>
                <c:pt idx="0">
                  <c:v>3989</c:v>
                </c:pt>
                <c:pt idx="1">
                  <c:v>3313</c:v>
                </c:pt>
                <c:pt idx="2">
                  <c:v>1781</c:v>
                </c:pt>
                <c:pt idx="3">
                  <c:v>914</c:v>
                </c:pt>
                <c:pt idx="4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5567872"/>
        <c:axId val="55569408"/>
      </c:barChart>
      <c:catAx>
        <c:axId val="55567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569408"/>
        <c:crosses val="autoZero"/>
        <c:auto val="1"/>
        <c:lblAlgn val="ctr"/>
        <c:lblOffset val="100"/>
        <c:noMultiLvlLbl val="0"/>
      </c:catAx>
      <c:valAx>
        <c:axId val="55569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55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37361162895844"/>
          <c:y val="0.91077401241950029"/>
          <c:w val="0.2804423051378872"/>
          <c:h val="8.9225987580499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6306184233497868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2124423344496117"/>
                  <c:y val="-7.74805520763873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90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3.8492853250080289E-17"/>
                  <c:y val="-7.554353827447761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10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0349908211257"/>
                      <c:h val="0.110835929745272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91,5 ставки</c:v>
                </c:pt>
                <c:pt idx="1">
                  <c:v>Свободно 10,0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15.25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9174173230652278"/>
          <c:w val="0.67401406457483559"/>
          <c:h val="0.13908369180798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3482999243470297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25886773162770271"/>
                  <c:y val="-3.29290821116928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85,2%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74616841514957"/>
                      <c:h val="0.1408983839509102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1.2597806592918245E-2"/>
                  <c:y val="-7.36065244725679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14,8%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1039037990488"/>
                      <c:h val="0.113780190724174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89,0 ставок</c:v>
                </c:pt>
                <c:pt idx="1">
                  <c:v>Свободно 15,5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</c:v>
                </c:pt>
                <c:pt idx="1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69701250125648"/>
          <c:y val="0.80723784272180032"/>
          <c:w val="0.64881845138899907"/>
          <c:h val="0.12746160899652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2946769142052995"/>
          <c:y val="4.6621941627065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4565739388745167"/>
                  <c:y val="-3.6803109715512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95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17080906354319"/>
                      <c:h val="0.11933957285642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8.3985211960575804E-2"/>
                  <c:y val="-3.59669458326343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7373360631886"/>
                      <c:h val="0.119339572856427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52,0 ставок</c:v>
                </c:pt>
                <c:pt idx="1">
                  <c:v>Свободно 3,0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51.75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69335682278692"/>
          <c:y val="0.80623977134037006"/>
          <c:w val="0.61942356933885645"/>
          <c:h val="0.13952380754797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2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97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33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72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793" y="1983858"/>
            <a:ext cx="5964767" cy="697563"/>
          </a:xfrm>
        </p:spPr>
        <p:txBody>
          <a:bodyPr lIns="0" tIns="0" rIns="0" bIns="0"/>
          <a:lstStyle>
            <a:lvl1pPr>
              <a:defRPr sz="4533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22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1582" y="0"/>
            <a:ext cx="3180393" cy="34257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7598" y="4201891"/>
            <a:ext cx="1443713" cy="155069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20315" y="4879290"/>
            <a:ext cx="2971660" cy="19786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793" y="1983858"/>
            <a:ext cx="5964767" cy="697563"/>
          </a:xfrm>
        </p:spPr>
        <p:txBody>
          <a:bodyPr lIns="0" tIns="0" rIns="0" bIns="0"/>
          <a:lstStyle>
            <a:lvl1pPr>
              <a:defRPr sz="4533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733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48BDD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785" y="1"/>
            <a:ext cx="4376191" cy="66241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793" y="1983858"/>
            <a:ext cx="5964767" cy="697563"/>
          </a:xfrm>
        </p:spPr>
        <p:txBody>
          <a:bodyPr lIns="0" tIns="0" rIns="0" bIns="0"/>
          <a:lstStyle>
            <a:lvl1pPr>
              <a:defRPr sz="4533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7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02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793" y="1983858"/>
            <a:ext cx="5964767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59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chart" Target="../charts/chart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24.jp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chart" Target="../charts/chart5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240016" y="3622479"/>
            <a:ext cx="4355216" cy="1463187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68314" y="4365104"/>
            <a:ext cx="4984270" cy="1484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28 ДЗМ»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О. Н. Ординой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1692" y="-117860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4" y="1772816"/>
            <a:ext cx="3240436" cy="441805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638306" y="2348880"/>
            <a:ext cx="3182627" cy="3312368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35760" y="4005064"/>
            <a:ext cx="702546" cy="855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35760" y="1748309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5818" y="2037859"/>
            <a:ext cx="2869279" cy="393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детей проводится против 17 инфекций в соответствии с календарём национальных прививок (приказ № 1122н «О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</a:rPr>
              <a:t>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»)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63813" y="481545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99,0 %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2051" y="4104494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2025 год выполнены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24" y="2691339"/>
            <a:ext cx="1537063" cy="14772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FC65DD7-AE0F-4A37-8BE2-A38BCCD9E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659" y="1299717"/>
            <a:ext cx="2552944" cy="2682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B6F472-36F4-4204-8627-8FBF9F59B4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59" y="4122067"/>
            <a:ext cx="2552944" cy="26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712828" y="1135082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9794205" y="224686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2575329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7968208" y="224833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367808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168008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3174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29" y="1487865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57" y="14592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40" y="14848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6" y="144935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9421515"/>
              </p:ext>
            </p:extLst>
          </p:nvPr>
        </p:nvGraphicFramePr>
        <p:xfrm>
          <a:off x="2174804" y="2785039"/>
          <a:ext cx="9282551" cy="34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3" name="Рисунок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80" y="1442258"/>
            <a:ext cx="582686" cy="5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4928" y="1197657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 каждому обращению проводится служебная проверка в установленные законодательством сроки. Оперативно оказывается необходимая помощь пациентам.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Результаты проверки доводятся до сведения сотрудников ГБУЗ «ДГП № 28 ДЗМ» на производственных совещаниях. Часть обращений рассматривается на заседаниях врачебной комиссии.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Администрацией ГБУЗ «ДГП № 28 ДЗМ» изучаются все предложения, поступившие от родителей, и используются для улучшения организации, качества и доступности оказываемой медицинской помощи.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162744" y="182716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3543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2025 год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331941" y="549274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79328" y="549274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39460" y="1268759"/>
            <a:ext cx="4094901" cy="503996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4007768" y="1684429"/>
            <a:ext cx="4399346" cy="4203847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Рентген-аппараты 		2 ед.</a:t>
            </a: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1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 	                                    4 ед.</a:t>
            </a: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 			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 			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 </a:t>
            </a: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Спирометр                                                                             2 ед. </a:t>
            </a: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Отоскопы                                                                                5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 lvl="0">
              <a:lnSpc>
                <a:spcPct val="130000"/>
              </a:lnSpc>
            </a:pP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Билирубинометры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 3 ед.                   </a:t>
            </a: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ЛОР-комбайны                                                                      3 ед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                                           3 ед. </a:t>
            </a:r>
          </a:p>
          <a:p>
            <a:pPr lvl="0"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Пульсоксиметры                                                                  12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</a:p>
          <a:p>
            <a:pPr>
              <a:lnSpc>
                <a:spcPct val="130000"/>
              </a:lnSpc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Тимпанометр                                                                         1 ед.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Компьютерный комплекс для                                          1 ед.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восстановления остроты зрения 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Синоптофор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             1 ед.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Аппарат для дарсонвализации                                         1 ед.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Лазерные аппараты для КОЗ                                           4 ед.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Аппарат «Каскад – М                                                          1 ед.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Офтальмомиотренажер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1 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endParaRPr lang="ru-RU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«</a:t>
            </a:r>
            <a:r>
              <a:rPr lang="ru-RU" sz="32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Визотроник</a:t>
            </a:r>
            <a:r>
              <a:rPr lang="ru-RU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МЗ»</a:t>
            </a:r>
          </a:p>
          <a:p>
            <a:pPr lvl="0">
              <a:lnSpc>
                <a:spcPct val="130000"/>
              </a:lnSpc>
              <a:spcBef>
                <a:spcPts val="0"/>
              </a:spcBef>
            </a:pPr>
            <a:endParaRPr lang="ru-RU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41B144-9EC7-4690-AA7E-896BE33A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6" y="1263971"/>
            <a:ext cx="3712107" cy="50399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83C61A-DFCB-4330-A8F9-0B2D7C816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263970"/>
            <a:ext cx="3614317" cy="50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2025 года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404664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86619" y="123554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98802698"/>
              </p:ext>
            </p:extLst>
          </p:nvPr>
        </p:nvGraphicFramePr>
        <p:xfrm>
          <a:off x="1020579" y="1358079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71050790"/>
              </p:ext>
            </p:extLst>
          </p:nvPr>
        </p:nvGraphicFramePr>
        <p:xfrm>
          <a:off x="4624148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04200692"/>
              </p:ext>
            </p:extLst>
          </p:nvPr>
        </p:nvGraphicFramePr>
        <p:xfrm>
          <a:off x="7885888" y="1236677"/>
          <a:ext cx="3024336" cy="337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755508" y="246791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101,5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24474" y="251236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104,5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616280" y="251236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55,00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2025 год было принято на работу 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137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2025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05956" y="1041643"/>
            <a:ext cx="2118124" cy="5742066"/>
            <a:chOff x="3753688" y="1100084"/>
            <a:chExt cx="2118124" cy="546901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753688" y="1672557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263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9584" y="2973850"/>
              <a:ext cx="2052228" cy="2887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 холлах поликлиники установлены </a:t>
              </a:r>
              <a:r>
                <a:rPr lang="ru-RU" sz="9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бизиборды</a:t>
              </a: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для комфортного ожидания.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Входные группы каждого структурного подразделения оснащены </a:t>
              </a:r>
              <a:r>
                <a:rPr lang="ru-RU" sz="9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бахиломатами</a:t>
              </a: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  <a:p>
              <a:endPara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После капитального ремонта возобновлен прием маленьких пациентов в филиале № 1 по адресу: г. Москва, Открытое шоссе, д. 24, корп. 6.</a:t>
              </a:r>
            </a:p>
            <a:p>
              <a:endPara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Подтверждение наличие льгот осуществляется автоматически без предоставления бумажных документов в поликлинику.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687710" y="1090930"/>
            <a:ext cx="2276345" cy="5497854"/>
            <a:chOff x="5996953" y="1100084"/>
            <a:chExt cx="2276345" cy="549785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276266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276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06865" y="3012341"/>
              <a:ext cx="1944216" cy="3585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 время подъема заболеваемости открывались дополнительные кабинеты ОРВИ.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Работа врачей-специалистов организована по принципу территориальной целостности.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Проведена реорганизация численности педиатрических участков.</a:t>
              </a:r>
              <a:endParaRPr lang="en-US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Ежедневно осуществляется анализ обращаемости за медицинской помощью.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Ежедневно записанные на прием и исследования пациенты обзваниваются для подтверждения записи или отказа от нее.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9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Госпитализация осуществляется через «Биржу пациентов ДЗМ»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856" y="1610551"/>
            <a:ext cx="2280570" cy="5173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1659" y="2445811"/>
            <a:ext cx="1730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поликлиники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9393" y="3055932"/>
            <a:ext cx="18238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период повышенной заболеваемости выписка детей с острыми заболеваниями осуществляется на 7 день от начала заболевания дистанционно, без визита в поликлинику.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Бумажные медицинские карты вывезены из образовательных учреждений.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Выписка самых востребованных форм справок осуществляется специалистами кабинета выдачи справок и направлений по заявкам родителей, без визита в поликлинику.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Выписка детей после острого заболевания при отсутствии жалоб с оформлением справок в образовательное учреждение осуществляется без визита в поликлинику.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9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06605" y="1030186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440" y="1220566"/>
            <a:ext cx="83522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A864A0-25A1-4B7B-B112-A7EF06C00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43" y="692696"/>
            <a:ext cx="9459914" cy="547260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55287E-2B8E-40B8-AF1E-A9D424D2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37BC8-2FAD-4EB2-BB66-1354B0C5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5" y="3812555"/>
            <a:ext cx="7416824" cy="254379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СПАСИБО ЗА ВНИМАНИЕ!</a:t>
            </a:r>
            <a:br>
              <a:rPr lang="ru-RU" sz="2400" b="1" dirty="0">
                <a:solidFill>
                  <a:schemeClr val="bg1"/>
                </a:solidFill>
              </a:rPr>
            </a:br>
            <a:endParaRPr lang="ru-RU" sz="5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8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5953" y="154779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83891" y="1132085"/>
            <a:ext cx="10216080" cy="3219731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99856" y="1287942"/>
            <a:ext cx="1440160" cy="2872491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00056" y="1287942"/>
            <a:ext cx="1440160" cy="2872490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70381" y="1267916"/>
            <a:ext cx="1440160" cy="2881602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99656" y="130679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99856" y="130174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0056" y="130174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00256" y="1294763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21117" y="2249241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3439029" y="2592930"/>
            <a:ext cx="1021428" cy="70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 мощность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799856" y="1791760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</a:rPr>
              <a:t>Плановая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</a:rPr>
              <a:t>мощность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400256" y="1843404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999656" y="339498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13 153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40401" y="3709928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29131" y="337435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10 524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400256" y="284221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111905978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35 173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66" y="135492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88" y="3070786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  <p:sp>
        <p:nvSpPr>
          <p:cNvPr id="33" name="Скругленный прямоугольник 27">
            <a:extLst>
              <a:ext uri="{FF2B5EF4-FFF2-40B4-BE49-F238E27FC236}">
                <a16:creationId xmlns:a16="http://schemas.microsoft.com/office/drawing/2014/main" id="{7B7529A6-9187-48E7-A3CA-D93C03109AA1}"/>
              </a:ext>
            </a:extLst>
          </p:cNvPr>
          <p:cNvSpPr/>
          <p:nvPr/>
        </p:nvSpPr>
        <p:spPr>
          <a:xfrm>
            <a:off x="8400256" y="1294762"/>
            <a:ext cx="1440160" cy="2872489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3A9E4DF0-CDDD-4819-AAD6-133AFC9D69EE}"/>
              </a:ext>
            </a:extLst>
          </p:cNvPr>
          <p:cNvSpPr txBox="1">
            <a:spLocks/>
          </p:cNvSpPr>
          <p:nvPr/>
        </p:nvSpPr>
        <p:spPr>
          <a:xfrm>
            <a:off x="8403260" y="1327712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Травмпункт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CB7BF971-AB57-49F8-8B75-F533A29D8993}"/>
              </a:ext>
            </a:extLst>
          </p:cNvPr>
          <p:cNvSpPr txBox="1">
            <a:spLocks/>
          </p:cNvSpPr>
          <p:nvPr/>
        </p:nvSpPr>
        <p:spPr>
          <a:xfrm>
            <a:off x="8400256" y="1837972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30-35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14028989-DB17-457C-9A5F-CC5C6C3CBB1F}"/>
              </a:ext>
            </a:extLst>
          </p:cNvPr>
          <p:cNvSpPr txBox="1">
            <a:spLocks/>
          </p:cNvSpPr>
          <p:nvPr/>
        </p:nvSpPr>
        <p:spPr>
          <a:xfrm>
            <a:off x="3004610" y="1896298"/>
            <a:ext cx="936104" cy="70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Плановая мощность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902CFD3-C490-442C-AA4A-354F5A49D8E1}"/>
              </a:ext>
            </a:extLst>
          </p:cNvPr>
          <p:cNvSpPr txBox="1">
            <a:spLocks/>
          </p:cNvSpPr>
          <p:nvPr/>
        </p:nvSpPr>
        <p:spPr>
          <a:xfrm>
            <a:off x="7088368" y="2596404"/>
            <a:ext cx="1021428" cy="70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409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 мощность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0CD1F271-9DD7-4968-9E5D-A598CB33106F}"/>
              </a:ext>
            </a:extLst>
          </p:cNvPr>
          <p:cNvSpPr txBox="1">
            <a:spLocks/>
          </p:cNvSpPr>
          <p:nvPr/>
        </p:nvSpPr>
        <p:spPr>
          <a:xfrm>
            <a:off x="6600056" y="1800428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</a:rPr>
              <a:t>Плановая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</a:rPr>
              <a:t>мощность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858E4FD4-484B-4336-9970-D3066DC05B9D}"/>
              </a:ext>
            </a:extLst>
          </p:cNvPr>
          <p:cNvSpPr txBox="1">
            <a:spLocks/>
          </p:cNvSpPr>
          <p:nvPr/>
        </p:nvSpPr>
        <p:spPr>
          <a:xfrm>
            <a:off x="6617207" y="334727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11 496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D58B925B-92E8-4DD7-880D-6CA350974D33}"/>
              </a:ext>
            </a:extLst>
          </p:cNvPr>
          <p:cNvSpPr txBox="1">
            <a:spLocks/>
          </p:cNvSpPr>
          <p:nvPr/>
        </p:nvSpPr>
        <p:spPr>
          <a:xfrm>
            <a:off x="5286883" y="2612430"/>
            <a:ext cx="1021428" cy="70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324</a:t>
            </a:r>
          </a:p>
          <a:p>
            <a:r>
              <a:rPr lang="ru-RU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Фактическая мощность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6D0ABC54-FF6C-4BF2-BA62-66F48345FBA8}"/>
              </a:ext>
            </a:extLst>
          </p:cNvPr>
          <p:cNvSpPr txBox="1">
            <a:spLocks/>
          </p:cNvSpPr>
          <p:nvPr/>
        </p:nvSpPr>
        <p:spPr>
          <a:xfrm>
            <a:off x="8405158" y="339359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53 385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95901" y="260648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76774" y="477565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</a:p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D59FE-6A5B-415C-B802-96034E177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7" y="472006"/>
            <a:ext cx="3564397" cy="267329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4A925B-0AFD-4ABB-8C1E-CE0F92D9A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/>
          <a:stretch/>
        </p:blipFill>
        <p:spPr>
          <a:xfrm>
            <a:off x="498276" y="3225096"/>
            <a:ext cx="3564397" cy="34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0FFBDEC-F2EA-4F09-9784-244DE0ED7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105E9-4240-4527-B4A0-C4BC9D42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226" y="-48340"/>
            <a:ext cx="10515600" cy="1335683"/>
          </a:xfrm>
        </p:spPr>
        <p:txBody>
          <a:bodyPr>
            <a:normAutofit/>
          </a:bodyPr>
          <a:lstStyle/>
          <a:p>
            <a:pPr algn="ctr"/>
            <a:r>
              <a:rPr lang="ru-RU" sz="3300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Все здания работают </a:t>
            </a:r>
            <a:br>
              <a:rPr lang="ru-RU" sz="3300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3300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после капитального ремонта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698C6E7-E545-456F-B0C6-1E8CB01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3B59C0-9D37-48CF-A738-BF594FE80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" y="4149080"/>
            <a:ext cx="3538630" cy="2572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5E00F5-F9BA-4FE6-B5BF-5DA5C461D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13" y="1030902"/>
            <a:ext cx="4468004" cy="26216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01585E-6799-446B-911B-91D0348B5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96" y="3686628"/>
            <a:ext cx="4091946" cy="30689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3030D8-9639-49D8-84EF-CB8D10950A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023225"/>
            <a:ext cx="3582205" cy="29685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B738DD7-4F45-410D-BE54-E42DD195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74" y="1664923"/>
            <a:ext cx="3814472" cy="44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1582" y="0"/>
            <a:ext cx="3180393" cy="34257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32691" y="4201891"/>
            <a:ext cx="6559284" cy="2656093"/>
            <a:chOff x="4224518" y="3151418"/>
            <a:chExt cx="4919463" cy="19920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5698" y="3151418"/>
              <a:ext cx="1082785" cy="11630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24518" y="3559167"/>
              <a:ext cx="2002193" cy="15843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15236" y="3659467"/>
              <a:ext cx="2228745" cy="148402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9088" y="296715"/>
            <a:ext cx="8768509" cy="65310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133" spc="560" dirty="0">
                <a:solidFill>
                  <a:srgbClr val="99CD53"/>
                </a:solidFill>
                <a:latin typeface="Georgia" panose="02040502050405020303" pitchFamily="18" charset="0"/>
              </a:rPr>
              <a:t>ПОЛИКЛИНИКИ</a:t>
            </a:r>
            <a:r>
              <a:rPr sz="2133" spc="-33" dirty="0">
                <a:solidFill>
                  <a:srgbClr val="92D05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2133" spc="300" dirty="0">
                <a:solidFill>
                  <a:srgbClr val="92D050"/>
                </a:solidFill>
                <a:latin typeface="Georgia" panose="02040502050405020303" pitchFamily="18" charset="0"/>
                <a:cs typeface="Trebuchet MS"/>
              </a:rPr>
              <a:t>НОВОГО</a:t>
            </a:r>
            <a:r>
              <a:rPr sz="2133" spc="-27" dirty="0">
                <a:solidFill>
                  <a:srgbClr val="92D050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2133" spc="287" dirty="0">
                <a:solidFill>
                  <a:srgbClr val="92D050"/>
                </a:solidFill>
                <a:latin typeface="Georgia" panose="02040502050405020303" pitchFamily="18" charset="0"/>
                <a:cs typeface="Trebuchet MS"/>
              </a:rPr>
              <a:t>ПОКОЛЕНИЯ</a:t>
            </a:r>
            <a:endParaRPr sz="2133" dirty="0">
              <a:solidFill>
                <a:srgbClr val="92D050"/>
              </a:solidFill>
              <a:latin typeface="Georgia" panose="02040502050405020303" pitchFamily="18" charset="0"/>
              <a:cs typeface="Trebuchet MS"/>
            </a:endParaRPr>
          </a:p>
          <a:p>
            <a:pPr marL="16933">
              <a:spcBef>
                <a:spcPts val="27"/>
              </a:spcBef>
            </a:pPr>
            <a:r>
              <a:rPr sz="2000" b="0" dirty="0">
                <a:solidFill>
                  <a:srgbClr val="92D050"/>
                </a:solidFill>
                <a:latin typeface="Verdana"/>
                <a:cs typeface="Verdana"/>
              </a:rPr>
              <a:t>капитальный</a:t>
            </a:r>
            <a:r>
              <a:rPr sz="2000" b="0" spc="-60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2000" b="0" spc="80" dirty="0">
                <a:solidFill>
                  <a:srgbClr val="92D050"/>
                </a:solidFill>
                <a:latin typeface="Verdana"/>
                <a:cs typeface="Verdana"/>
              </a:rPr>
              <a:t>ремонт</a:t>
            </a:r>
            <a:r>
              <a:rPr sz="2000" b="0" spc="-33" dirty="0">
                <a:solidFill>
                  <a:srgbClr val="92D05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92D050"/>
                </a:solidFill>
                <a:latin typeface="Trebuchet MS"/>
                <a:cs typeface="Trebuchet MS"/>
              </a:rPr>
              <a:t>-</a:t>
            </a:r>
            <a:r>
              <a:rPr sz="2000" spc="73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2000" spc="127" dirty="0">
                <a:solidFill>
                  <a:srgbClr val="92D050"/>
                </a:solidFill>
                <a:latin typeface="Trebuchet MS"/>
                <a:cs typeface="Trebuchet MS"/>
              </a:rPr>
              <a:t>200</a:t>
            </a:r>
            <a:r>
              <a:rPr sz="2000" spc="40" dirty="0">
                <a:solidFill>
                  <a:srgbClr val="92D050"/>
                </a:solidFill>
                <a:latin typeface="Trebuchet MS"/>
                <a:cs typeface="Trebuchet MS"/>
              </a:rPr>
              <a:t> </a:t>
            </a:r>
            <a:r>
              <a:rPr sz="2000" b="0" spc="-13" dirty="0">
                <a:solidFill>
                  <a:srgbClr val="92D050"/>
                </a:solidFill>
                <a:latin typeface="Verdana"/>
                <a:cs typeface="Verdana"/>
              </a:rPr>
              <a:t>зданий</a:t>
            </a:r>
            <a:endParaRPr sz="2000" dirty="0">
              <a:solidFill>
                <a:srgbClr val="92D050"/>
              </a:solidFill>
              <a:latin typeface="Verdana"/>
              <a:cs typeface="Verdana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2F08E2-02B2-4C01-BB05-8E8D2084CA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67" y="1085096"/>
            <a:ext cx="4852428" cy="3235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E59B40-742A-4948-88AD-E4A5D7C0CE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09" y="4502266"/>
            <a:ext cx="3204708" cy="21362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46A3DBC-C269-47BA-ACF5-A3FD99CF9F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1" y="1082065"/>
            <a:ext cx="4585193" cy="32351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B16B1D-637A-4279-AC5D-132CA3A4D4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2" y="4521564"/>
            <a:ext cx="2803112" cy="21023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32EC06-2F9B-4727-9407-A30F178738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2" b="13029"/>
          <a:stretch/>
        </p:blipFill>
        <p:spPr>
          <a:xfrm>
            <a:off x="3899762" y="4498148"/>
            <a:ext cx="3042253" cy="2125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08C82F-39BD-42BF-962A-01917814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" y="-42345"/>
            <a:ext cx="12159485" cy="696130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1B613A-863E-4741-897E-B4DE7B03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392C36-A2E6-43F8-9101-D9DA114AD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" y="222488"/>
            <a:ext cx="4302139" cy="32266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617456-0151-4B85-A5DD-1223AD8FA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63" y="211330"/>
            <a:ext cx="2640046" cy="35200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4024C1-E9DF-4057-8C9A-E6E10AAC4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1" y="3601467"/>
            <a:ext cx="4744281" cy="32254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D81403-E973-4C56-9BD0-2255030FCA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23" y="908720"/>
            <a:ext cx="3619219" cy="4825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4F03C4-535C-4FA9-99E8-93F53D1B7E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598638"/>
            <a:ext cx="4237211" cy="31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1" y="232407"/>
            <a:ext cx="12132000" cy="694153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799856" y="1074727"/>
            <a:ext cx="6807146" cy="564674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2025 году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83832" y="260648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182834900"/>
              </p:ext>
            </p:extLst>
          </p:nvPr>
        </p:nvGraphicFramePr>
        <p:xfrm>
          <a:off x="6458574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93618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439 195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2025 году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094037" y="2610872"/>
            <a:ext cx="2579989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505550" y="2618299"/>
            <a:ext cx="2449232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 </a:t>
            </a: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548688386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140991981"/>
              </p:ext>
            </p:extLst>
          </p:nvPr>
        </p:nvGraphicFramePr>
        <p:xfrm>
          <a:off x="8164125" y="2876221"/>
          <a:ext cx="3132082" cy="31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F84862-5F20-4751-8271-2A38F59CF7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2" y="1146255"/>
            <a:ext cx="3925451" cy="29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407368" y="549275"/>
            <a:ext cx="5256584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8" y="1159096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42" y="119403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45347243"/>
              </p:ext>
            </p:extLst>
          </p:nvPr>
        </p:nvGraphicFramePr>
        <p:xfrm>
          <a:off x="176103" y="377689"/>
          <a:ext cx="5760790" cy="83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20367" y="5059411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год с 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4052" y="2192309"/>
            <a:ext cx="44948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Осмотрено по заболеванию врачами специалистами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7471" y="248695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242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95250" y="541805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247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0367" y="3611506"/>
            <a:ext cx="4814261" cy="13696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Группы здоровья по результатам осмотров врачами-специалистами детей-сирот и опекаемых: </a:t>
            </a: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  - 7,4%</a:t>
            </a: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 - 38%</a:t>
            </a: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13,6%</a:t>
            </a: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 0%</a:t>
            </a:r>
          </a:p>
          <a:p>
            <a:pPr marL="71755" marR="71755" lvl="0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-  40,8%</a:t>
            </a:r>
            <a:endParaRPr lang="en-US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B04E3F-5F76-42A7-B531-8C6E456F5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449865"/>
            <a:ext cx="6104319" cy="39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339243" y="1862900"/>
            <a:ext cx="8455828" cy="4229800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7367" y="2496720"/>
            <a:ext cx="8352928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51308" y="2747309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32 519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07368" y="2492301"/>
            <a:ext cx="9217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3656859" y="278017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32 126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996248" y="2821866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98,7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551308" y="4248432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31 584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367807" y="4248432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112372" y="4248432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07367" y="3932461"/>
            <a:ext cx="8352928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-1320824" y="3936327"/>
            <a:ext cx="12385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профилактических осмотров на текущий  год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9300" y="548680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37419" y="2209032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81826" y="2193362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535095" y="217695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479225" y="548680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6853419" y="1343061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62644" y="1267431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09" y="1451680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3750113" y="1244655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43" y="1494308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85" y="1490734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7C39F8-9194-45A4-8184-A89803D867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161" y="1589597"/>
            <a:ext cx="2935966" cy="42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18763</TotalTime>
  <Words>840</Words>
  <Application>Microsoft Office PowerPoint</Application>
  <PresentationFormat>Широкоэкранный</PresentationFormat>
  <Paragraphs>212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Roboto</vt:lpstr>
      <vt:lpstr>Times New Roman</vt:lpstr>
      <vt:lpstr>Trebuchet MS</vt:lpstr>
      <vt:lpstr>Verdana</vt:lpstr>
      <vt:lpstr>Тема Office</vt:lpstr>
      <vt:lpstr>Office Theme</vt:lpstr>
      <vt:lpstr>Годовой отчет</vt:lpstr>
      <vt:lpstr>Основные показатели работы</vt:lpstr>
      <vt:lpstr>Медицинская организация оказывает помощь по различным профилям</vt:lpstr>
      <vt:lpstr>Все здания работают  после капитального ремонта</vt:lpstr>
      <vt:lpstr>ПОЛИКЛИНИКИ НОВОГО ПОКОЛЕНИЯ капитальный ремонт - 200 зданий</vt:lpstr>
      <vt:lpstr>Презентация PowerPoint</vt:lpstr>
      <vt:lpstr>Посещения поликлиники в 2025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Работа по рассмотрению жалоб и обращений граждан</vt:lpstr>
      <vt:lpstr>Оборудование поликлиники</vt:lpstr>
      <vt:lpstr>Кадры 2025 года</vt:lpstr>
      <vt:lpstr>Мероприятия в поликлиниках, реализованные в 2025 году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Главный врач</cp:lastModifiedBy>
  <cp:revision>516</cp:revision>
  <cp:lastPrinted>2024-02-12T10:58:35Z</cp:lastPrinted>
  <dcterms:created xsi:type="dcterms:W3CDTF">2019-02-11T07:19:05Z</dcterms:created>
  <dcterms:modified xsi:type="dcterms:W3CDTF">2026-01-22T11:16:14Z</dcterms:modified>
</cp:coreProperties>
</file>