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7"/>
  </p:notesMasterIdLst>
  <p:sldIdLst>
    <p:sldId id="289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4" r:id="rId12"/>
    <p:sldId id="286" r:id="rId13"/>
    <p:sldId id="283" r:id="rId14"/>
    <p:sldId id="287" r:id="rId15"/>
    <p:sldId id="288" r:id="rId16"/>
  </p:sldIdLst>
  <p:sldSz cx="24387175" cy="13716000"/>
  <p:notesSz cx="6797675" cy="9926638"/>
  <p:embeddedFontLst>
    <p:embeddedFont>
      <p:font typeface="Montserrat" panose="020B0604020202020204" charset="-5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 Black" panose="020B0604020202020204" charset="-52"/>
      <p:bold r:id="rId24"/>
    </p:embeddedFont>
    <p:embeddedFont>
      <p:font typeface="Montserrat SemiBold" panose="020B0604020202020204" charset="-52"/>
      <p:regular r:id="rId25"/>
      <p:bold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0"/>
    <p:restoredTop sz="94610"/>
  </p:normalViewPr>
  <p:slideViewPr>
    <p:cSldViewPr snapToGrid="0" snapToObjects="1">
      <p:cViewPr>
        <p:scale>
          <a:sx n="62" d="100"/>
          <a:sy n="62" d="100"/>
        </p:scale>
        <p:origin x="-210" y="216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 ">
            <a:extLst>
              <a:ext uri="{FF2B5EF4-FFF2-40B4-BE49-F238E27FC236}">
                <a16:creationId xmlns="" xmlns:a16="http://schemas.microsoft.com/office/drawing/2014/main" id="{492370D0-0262-B35F-9A8D-81DB223F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3F7D45F-0BCB-0DCB-3A4C-742C8DC1C5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DDC0F8-FF8F-5FBC-9AFE-5715FF78B1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22.01.2026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Shape 0">
            <a:extLst>
              <a:ext uri="{FF2B5EF4-FFF2-40B4-BE49-F238E27FC236}">
                <a16:creationId xmlns="" xmlns:a16="http://schemas.microsoft.com/office/drawing/2014/main" id="{11DB325B-7BA7-64CD-E9BC-172DBD2F3164}"/>
              </a:ext>
            </a:extLst>
          </p:cNvPr>
          <p:cNvSpPr/>
          <p:nvPr userDrawn="1"/>
        </p:nvSpPr>
        <p:spPr>
          <a:xfrm>
            <a:off x="8511006" y="12499169"/>
            <a:ext cx="7365050" cy="1525496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9" name="Text 1">
            <a:extLst>
              <a:ext uri="{FF2B5EF4-FFF2-40B4-BE49-F238E27FC236}">
                <a16:creationId xmlns="" xmlns:a16="http://schemas.microsoft.com/office/drawing/2014/main" id="{22A136AA-3B7C-A892-1076-ACBE4E9D592D}"/>
              </a:ext>
            </a:extLst>
          </p:cNvPr>
          <p:cNvSpPr/>
          <p:nvPr userDrawn="1"/>
        </p:nvSpPr>
        <p:spPr>
          <a:xfrm>
            <a:off x="9086005" y="12886096"/>
            <a:ext cx="6597546" cy="65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    </a:t>
            </a:r>
            <a:r>
              <a:rPr lang="en-US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РАЙОН </a:t>
            </a:r>
            <a:r>
              <a:rPr lang="ru-RU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БОГОРОДСКОЕ</a:t>
            </a:r>
            <a:endParaRPr lang="en-US" sz="3000" b="0" i="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1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D43C339-A747-2B58-B457-20EE32BB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5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22.01.2026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9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148103-C03F-4E7B-D30E-330CA2CA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D07C8FF-BD9F-055E-CBC5-1F83716B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64CCB0-7438-4686-E395-54A52696A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61E5CA-97D9-AE28-6700-3FCB34BBF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06B2989-7EB3-AD27-C260-39D00E207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1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="" xmlns:a16="http://schemas.microsoft.com/office/drawing/2014/main" id="{14023292-AA31-4753-FC4E-EE5AE9AEFC0C}"/>
              </a:ext>
            </a:extLst>
          </p:cNvPr>
          <p:cNvSpPr/>
          <p:nvPr/>
        </p:nvSpPr>
        <p:spPr>
          <a:xfrm>
            <a:off x="1507321" y="10347672"/>
            <a:ext cx="9217979" cy="2303980"/>
          </a:xfrm>
          <a:prstGeom prst="roundRect">
            <a:avLst>
              <a:gd name="adj" fmla="val 5516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5" name="Text 4">
            <a:extLst>
              <a:ext uri="{FF2B5EF4-FFF2-40B4-BE49-F238E27FC236}">
                <a16:creationId xmlns="" xmlns:a16="http://schemas.microsoft.com/office/drawing/2014/main" id="{4DA284A4-3D37-82F6-A5BA-558C8A74191D}"/>
              </a:ext>
            </a:extLst>
          </p:cNvPr>
          <p:cNvSpPr/>
          <p:nvPr/>
        </p:nvSpPr>
        <p:spPr>
          <a:xfrm>
            <a:off x="3800007" y="11067864"/>
            <a:ext cx="6466839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853" b="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Нестерова Марина Анатольевна</a:t>
            </a:r>
            <a:endParaRPr lang="en-US" sz="2853" b="1" dirty="0">
              <a:latin typeface="Montserrat SemiBold" pitchFamily="2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="" xmlns:a16="http://schemas.microsoft.com/office/drawing/2014/main" id="{8D4E13BF-1708-8CAD-CAD7-181988FC3DFA}"/>
              </a:ext>
            </a:extLst>
          </p:cNvPr>
          <p:cNvSpPr/>
          <p:nvPr/>
        </p:nvSpPr>
        <p:spPr>
          <a:xfrm>
            <a:off x="3800008" y="11499664"/>
            <a:ext cx="6280164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Руководитель социальной службы</a:t>
            </a:r>
            <a:endParaRPr lang="en-US" sz="2800" dirty="0"/>
          </a:p>
        </p:txBody>
      </p:sp>
      <p:sp>
        <p:nvSpPr>
          <p:cNvPr id="7" name="Shape 0">
            <a:extLst>
              <a:ext uri="{FF2B5EF4-FFF2-40B4-BE49-F238E27FC236}">
                <a16:creationId xmlns="" xmlns:a16="http://schemas.microsoft.com/office/drawing/2014/main" id="{BB9BB108-5738-C4BF-0A97-6098A116ECBD}"/>
              </a:ext>
            </a:extLst>
          </p:cNvPr>
          <p:cNvSpPr/>
          <p:nvPr/>
        </p:nvSpPr>
        <p:spPr>
          <a:xfrm>
            <a:off x="20601975" y="1460153"/>
            <a:ext cx="2286286" cy="863600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8" name="Text 1">
            <a:extLst>
              <a:ext uri="{FF2B5EF4-FFF2-40B4-BE49-F238E27FC236}">
                <a16:creationId xmlns="" xmlns:a16="http://schemas.microsoft.com/office/drawing/2014/main" id="{B07738BE-BC93-2126-E3A2-F57B1515098E}"/>
              </a:ext>
            </a:extLst>
          </p:cNvPr>
          <p:cNvSpPr/>
          <p:nvPr/>
        </p:nvSpPr>
        <p:spPr>
          <a:xfrm>
            <a:off x="21053058" y="1576314"/>
            <a:ext cx="1453142" cy="856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b="1" kern="0" spc="246" dirty="0">
                <a:solidFill>
                  <a:srgbClr val="FFFFFF">
                    <a:alpha val="100000"/>
                  </a:srgbClr>
                </a:solidFill>
                <a:latin typeface="Montserrat Black" pitchFamily="2" charset="0"/>
                <a:ea typeface="Moskvich Sans Bold" pitchFamily="34" charset="-122"/>
                <a:cs typeface="Moskvich Sans Bold" pitchFamily="34" charset="-120"/>
              </a:rPr>
              <a:t>2026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CA108AD-2014-A811-04FF-613AAA8C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5" t="6436" r="13944" b="26233"/>
          <a:stretch/>
        </p:blipFill>
        <p:spPr>
          <a:xfrm>
            <a:off x="1780679" y="10559951"/>
            <a:ext cx="1879426" cy="187942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755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Text 33">
            <a:extLst>
              <a:ext uri="{FF2B5EF4-FFF2-40B4-BE49-F238E27FC236}">
                <a16:creationId xmlns="" xmlns:a16="http://schemas.microsoft.com/office/drawing/2014/main" id="{234B8996-BCE4-7559-87C0-CAFDE4C5DC53}"/>
              </a:ext>
            </a:extLst>
          </p:cNvPr>
          <p:cNvSpPr/>
          <p:nvPr/>
        </p:nvSpPr>
        <p:spPr>
          <a:xfrm>
            <a:off x="14174989" y="4540957"/>
            <a:ext cx="6366040" cy="1882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51</a:t>
            </a:r>
            <a:r>
              <a:rPr lang="en-US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9660" dirty="0"/>
          </a:p>
        </p:txBody>
      </p:sp>
      <p:sp>
        <p:nvSpPr>
          <p:cNvPr id="12" name="Text 38">
            <a:extLst>
              <a:ext uri="{FF2B5EF4-FFF2-40B4-BE49-F238E27FC236}">
                <a16:creationId xmlns="" xmlns:a16="http://schemas.microsoft.com/office/drawing/2014/main" id="{091B15A8-B437-FCA3-5E82-AD8B9E1C06AF}"/>
              </a:ext>
            </a:extLst>
          </p:cNvPr>
          <p:cNvSpPr/>
          <p:nvPr/>
        </p:nvSpPr>
        <p:spPr>
          <a:xfrm>
            <a:off x="13923669" y="688482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14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3" name="Text 41">
            <a:extLst>
              <a:ext uri="{FF2B5EF4-FFF2-40B4-BE49-F238E27FC236}">
                <a16:creationId xmlns="" xmlns:a16="http://schemas.microsoft.com/office/drawing/2014/main" id="{CDB131AA-5DD7-A9C9-EEE6-17DF3C17D987}"/>
              </a:ext>
            </a:extLst>
          </p:cNvPr>
          <p:cNvSpPr/>
          <p:nvPr/>
        </p:nvSpPr>
        <p:spPr>
          <a:xfrm>
            <a:off x="17912463" y="688223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10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4" name="Text 45">
            <a:extLst>
              <a:ext uri="{FF2B5EF4-FFF2-40B4-BE49-F238E27FC236}">
                <a16:creationId xmlns="" xmlns:a16="http://schemas.microsoft.com/office/drawing/2014/main" id="{4B9374B9-53F2-BC0F-0F8E-EB488A39A6ED}"/>
              </a:ext>
            </a:extLst>
          </p:cNvPr>
          <p:cNvSpPr/>
          <p:nvPr/>
        </p:nvSpPr>
        <p:spPr>
          <a:xfrm>
            <a:off x="14046715" y="874005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17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5" name="Text 48">
            <a:extLst>
              <a:ext uri="{FF2B5EF4-FFF2-40B4-BE49-F238E27FC236}">
                <a16:creationId xmlns="" xmlns:a16="http://schemas.microsoft.com/office/drawing/2014/main" id="{03AC8B44-43B6-31DD-458A-4C691073F237}"/>
              </a:ext>
            </a:extLst>
          </p:cNvPr>
          <p:cNvSpPr/>
          <p:nvPr/>
        </p:nvSpPr>
        <p:spPr>
          <a:xfrm>
            <a:off x="17743820" y="873746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6" name="Text 51">
            <a:extLst>
              <a:ext uri="{FF2B5EF4-FFF2-40B4-BE49-F238E27FC236}">
                <a16:creationId xmlns="" xmlns:a16="http://schemas.microsoft.com/office/drawing/2014/main" id="{238BFC66-2A63-1475-6CC8-83FCB3537F48}"/>
              </a:ext>
            </a:extLst>
          </p:cNvPr>
          <p:cNvSpPr/>
          <p:nvPr/>
        </p:nvSpPr>
        <p:spPr>
          <a:xfrm>
            <a:off x="15863124" y="10592693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3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</p:spTree>
    <p:extLst>
      <p:ext uri="{BB962C8B-B14F-4D97-AF65-F5344CB8AC3E}">
        <p14:creationId xmlns:p14="http://schemas.microsoft.com/office/powerpoint/2010/main" val="282920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4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3" name="Text 95">
            <a:extLst>
              <a:ext uri="{FF2B5EF4-FFF2-40B4-BE49-F238E27FC236}">
                <a16:creationId xmlns="" xmlns:a16="http://schemas.microsoft.com/office/drawing/2014/main" id="{B83E1B86-1A63-C5C7-7B62-DEC618589E5E}"/>
              </a:ext>
            </a:extLst>
          </p:cNvPr>
          <p:cNvSpPr/>
          <p:nvPr/>
        </p:nvSpPr>
        <p:spPr>
          <a:xfrm>
            <a:off x="10569202" y="10290101"/>
            <a:ext cx="6524780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837" b="1" kern="0" spc="492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733</a:t>
            </a:r>
            <a:endParaRPr lang="en-US" sz="9837" dirty="0"/>
          </a:p>
        </p:txBody>
      </p:sp>
      <p:sp>
        <p:nvSpPr>
          <p:cNvPr id="4" name="Text 98">
            <a:extLst>
              <a:ext uri="{FF2B5EF4-FFF2-40B4-BE49-F238E27FC236}">
                <a16:creationId xmlns="" xmlns:a16="http://schemas.microsoft.com/office/drawing/2014/main" id="{D932D02D-82DF-DD56-52FC-290D8F0CC437}"/>
              </a:ext>
            </a:extLst>
          </p:cNvPr>
          <p:cNvSpPr/>
          <p:nvPr/>
        </p:nvSpPr>
        <p:spPr>
          <a:xfrm>
            <a:off x="16042743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13</a:t>
            </a:r>
            <a:endParaRPr lang="en-US" sz="9837" dirty="0"/>
          </a:p>
        </p:txBody>
      </p:sp>
      <p:sp>
        <p:nvSpPr>
          <p:cNvPr id="5" name="Text 101">
            <a:extLst>
              <a:ext uri="{FF2B5EF4-FFF2-40B4-BE49-F238E27FC236}">
                <a16:creationId xmlns="" xmlns:a16="http://schemas.microsoft.com/office/drawing/2014/main" id="{3835F52D-7592-ED2C-2F01-AE4B8B4C0C91}"/>
              </a:ext>
            </a:extLst>
          </p:cNvPr>
          <p:cNvSpPr/>
          <p:nvPr/>
        </p:nvSpPr>
        <p:spPr>
          <a:xfrm>
            <a:off x="19891076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0</a:t>
            </a:r>
            <a:endParaRPr lang="en-US" sz="9837" dirty="0"/>
          </a:p>
        </p:txBody>
      </p:sp>
    </p:spTree>
    <p:extLst>
      <p:ext uri="{BB962C8B-B14F-4D97-AF65-F5344CB8AC3E}">
        <p14:creationId xmlns:p14="http://schemas.microsoft.com/office/powerpoint/2010/main" val="321275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pic>
        <p:nvPicPr>
          <p:cNvPr id="5" name="Image 11" descr=" ">
            <a:extLst>
              <a:ext uri="{FF2B5EF4-FFF2-40B4-BE49-F238E27FC236}">
                <a16:creationId xmlns="" xmlns:a16="http://schemas.microsoft.com/office/drawing/2014/main" id="{E4BB68BA-CF6B-BD21-6D28-FB80043B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135" y="7482148"/>
            <a:ext cx="921361" cy="921246"/>
          </a:xfrm>
          <a:prstGeom prst="rect">
            <a:avLst/>
          </a:prstGeom>
        </p:spPr>
      </p:pic>
      <p:sp>
        <p:nvSpPr>
          <p:cNvPr id="6" name="Text 22">
            <a:extLst>
              <a:ext uri="{FF2B5EF4-FFF2-40B4-BE49-F238E27FC236}">
                <a16:creationId xmlns="" xmlns:a16="http://schemas.microsoft.com/office/drawing/2014/main" id="{B7C88441-F4D9-89AE-7C02-140E133298BD}"/>
              </a:ext>
            </a:extLst>
          </p:cNvPr>
          <p:cNvSpPr/>
          <p:nvPr/>
        </p:nvSpPr>
        <p:spPr>
          <a:xfrm>
            <a:off x="11426990" y="7110927"/>
            <a:ext cx="4254969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cs typeface="Golos Text Bold" pitchFamily="34" charset="-120"/>
              </a:rPr>
              <a:t>28чел.</a:t>
            </a:r>
            <a:endParaRPr lang="en-US" sz="7658" b="1" dirty="0">
              <a:latin typeface="Montserrat SemiBold" pitchFamily="2" charset="0"/>
            </a:endParaRPr>
          </a:p>
        </p:txBody>
      </p:sp>
      <p:sp>
        <p:nvSpPr>
          <p:cNvPr id="7" name="Text 23">
            <a:extLst>
              <a:ext uri="{FF2B5EF4-FFF2-40B4-BE49-F238E27FC236}">
                <a16:creationId xmlns="" xmlns:a16="http://schemas.microsoft.com/office/drawing/2014/main" id="{D0B78A42-F2E3-9176-81F2-1F39112D240B}"/>
              </a:ext>
            </a:extLst>
          </p:cNvPr>
          <p:cNvSpPr/>
          <p:nvPr/>
        </p:nvSpPr>
        <p:spPr>
          <a:xfrm>
            <a:off x="11519889" y="8279333"/>
            <a:ext cx="3278004" cy="633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70" kern="0" spc="163" dirty="0">
                <a:solidFill>
                  <a:srgbClr val="504D4A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Работников</a:t>
            </a:r>
            <a:endParaRPr lang="en-US" sz="3270" dirty="0">
              <a:latin typeface="Montserrat" pitchFamily="2" charset="0"/>
            </a:endParaRPr>
          </a:p>
        </p:txBody>
      </p:sp>
      <p:pic>
        <p:nvPicPr>
          <p:cNvPr id="8" name="Image 13" descr=" ">
            <a:extLst>
              <a:ext uri="{FF2B5EF4-FFF2-40B4-BE49-F238E27FC236}">
                <a16:creationId xmlns="" xmlns:a16="http://schemas.microsoft.com/office/drawing/2014/main" id="{9222125D-4718-C3D4-C883-4E5E3068B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00342" y="9841508"/>
            <a:ext cx="691046" cy="767730"/>
          </a:xfrm>
          <a:prstGeom prst="rect">
            <a:avLst/>
          </a:prstGeom>
        </p:spPr>
      </p:pic>
      <p:sp>
        <p:nvSpPr>
          <p:cNvPr id="9" name="Text 27">
            <a:extLst>
              <a:ext uri="{FF2B5EF4-FFF2-40B4-BE49-F238E27FC236}">
                <a16:creationId xmlns="" xmlns:a16="http://schemas.microsoft.com/office/drawing/2014/main" id="{619F18C5-B597-A08D-80CA-9326EEBFBE92}"/>
              </a:ext>
            </a:extLst>
          </p:cNvPr>
          <p:cNvSpPr/>
          <p:nvPr/>
        </p:nvSpPr>
        <p:spPr>
          <a:xfrm>
            <a:off x="11427040" y="9393523"/>
            <a:ext cx="4133000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46 лет </a:t>
            </a:r>
            <a:endParaRPr lang="en-US" sz="7658" b="1" dirty="0">
              <a:latin typeface="Montserrat SemiBold" pitchFamily="2" charset="0"/>
            </a:endParaRPr>
          </a:p>
        </p:txBody>
      </p:sp>
      <p:sp>
        <p:nvSpPr>
          <p:cNvPr id="10" name="Text 28">
            <a:extLst>
              <a:ext uri="{FF2B5EF4-FFF2-40B4-BE49-F238E27FC236}">
                <a16:creationId xmlns="" xmlns:a16="http://schemas.microsoft.com/office/drawing/2014/main" id="{1BCBF4BF-0F37-0516-B2DB-5FCC7F88C168}"/>
              </a:ext>
            </a:extLst>
          </p:cNvPr>
          <p:cNvSpPr/>
          <p:nvPr/>
        </p:nvSpPr>
        <p:spPr>
          <a:xfrm>
            <a:off x="11519938" y="10561923"/>
            <a:ext cx="4698629" cy="633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70" kern="0" spc="163" dirty="0">
                <a:solidFill>
                  <a:srgbClr val="504D4A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Средний возраст</a:t>
            </a:r>
            <a:endParaRPr lang="en-US" sz="327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Text 24">
            <a:extLst>
              <a:ext uri="{FF2B5EF4-FFF2-40B4-BE49-F238E27FC236}">
                <a16:creationId xmlns="" xmlns:a16="http://schemas.microsoft.com/office/drawing/2014/main" id="{8A7BB597-D0F9-038B-2BA9-35EC562D867E}"/>
              </a:ext>
            </a:extLst>
          </p:cNvPr>
          <p:cNvSpPr/>
          <p:nvPr/>
        </p:nvSpPr>
        <p:spPr>
          <a:xfrm>
            <a:off x="7914500" y="2507221"/>
            <a:ext cx="5912248" cy="1947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0009" b="1" kern="0" spc="500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11</a:t>
            </a:r>
            <a:endParaRPr lang="en-US" sz="10009" dirty="0"/>
          </a:p>
        </p:txBody>
      </p:sp>
      <p:sp>
        <p:nvSpPr>
          <p:cNvPr id="3" name="Text 25">
            <a:extLst>
              <a:ext uri="{FF2B5EF4-FFF2-40B4-BE49-F238E27FC236}">
                <a16:creationId xmlns="" xmlns:a16="http://schemas.microsoft.com/office/drawing/2014/main" id="{932C9C91-3FFD-BFE6-5050-A2E2D1EFAD8F}"/>
              </a:ext>
            </a:extLst>
          </p:cNvPr>
          <p:cNvSpPr/>
          <p:nvPr/>
        </p:nvSpPr>
        <p:spPr>
          <a:xfrm>
            <a:off x="7914500" y="3872471"/>
            <a:ext cx="5631754" cy="663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384" b="1" kern="0" spc="169" dirty="0">
                <a:solidFill>
                  <a:srgbClr val="5B5B5B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получателей</a:t>
            </a:r>
            <a:endParaRPr lang="en-US" sz="3384" dirty="0"/>
          </a:p>
        </p:txBody>
      </p:sp>
      <p:sp>
        <p:nvSpPr>
          <p:cNvPr id="11" name="Text 26">
            <a:extLst>
              <a:ext uri="{FF2B5EF4-FFF2-40B4-BE49-F238E27FC236}">
                <a16:creationId xmlns="" xmlns:a16="http://schemas.microsoft.com/office/drawing/2014/main" id="{6259EF60-C92E-D587-A087-A5C44977B3E7}"/>
              </a:ext>
            </a:extLst>
          </p:cNvPr>
          <p:cNvSpPr/>
          <p:nvPr/>
        </p:nvSpPr>
        <p:spPr>
          <a:xfrm>
            <a:off x="7914500" y="4393171"/>
            <a:ext cx="5573152" cy="389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000" kern="0" spc="100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в т.ч. негосударственные поставщики</a:t>
            </a:r>
            <a:endParaRPr lang="en-US" sz="2000" dirty="0"/>
          </a:p>
        </p:txBody>
      </p:sp>
      <p:sp>
        <p:nvSpPr>
          <p:cNvPr id="12" name="Text 28">
            <a:extLst>
              <a:ext uri="{FF2B5EF4-FFF2-40B4-BE49-F238E27FC236}">
                <a16:creationId xmlns="" xmlns:a16="http://schemas.microsoft.com/office/drawing/2014/main" id="{AAB633B8-450B-16F1-DBF1-15F0D083264A}"/>
              </a:ext>
            </a:extLst>
          </p:cNvPr>
          <p:cNvSpPr/>
          <p:nvPr/>
        </p:nvSpPr>
        <p:spPr>
          <a:xfrm>
            <a:off x="7914500" y="5028171"/>
            <a:ext cx="2240490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83</a:t>
            </a:r>
            <a:endParaRPr lang="en-US" sz="6718" dirty="0"/>
          </a:p>
        </p:txBody>
      </p:sp>
      <p:sp>
        <p:nvSpPr>
          <p:cNvPr id="13" name="Text 29">
            <a:extLst>
              <a:ext uri="{FF2B5EF4-FFF2-40B4-BE49-F238E27FC236}">
                <a16:creationId xmlns="" xmlns:a16="http://schemas.microsoft.com/office/drawing/2014/main" id="{747692A2-3438-C607-6EC6-B2407197D055}"/>
              </a:ext>
            </a:extLst>
          </p:cNvPr>
          <p:cNvSpPr/>
          <p:nvPr/>
        </p:nvSpPr>
        <p:spPr>
          <a:xfrm>
            <a:off x="7914500" y="5898170"/>
            <a:ext cx="5191900" cy="781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271" b="1" kern="0" spc="114" dirty="0">
                <a:solidFill>
                  <a:srgbClr val="5B5B5B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средний возраст одиноко проживающих / одиноких</a:t>
            </a:r>
            <a:endParaRPr lang="en-US" sz="2271" dirty="0"/>
          </a:p>
        </p:txBody>
      </p:sp>
      <p:sp>
        <p:nvSpPr>
          <p:cNvPr id="14" name="Text 31">
            <a:extLst>
              <a:ext uri="{FF2B5EF4-FFF2-40B4-BE49-F238E27FC236}">
                <a16:creationId xmlns="" xmlns:a16="http://schemas.microsoft.com/office/drawing/2014/main" id="{ECBEDA3D-34B2-370A-1AF5-B6AB53ECA77F}"/>
              </a:ext>
            </a:extLst>
          </p:cNvPr>
          <p:cNvSpPr/>
          <p:nvPr/>
        </p:nvSpPr>
        <p:spPr>
          <a:xfrm>
            <a:off x="7914500" y="6914170"/>
            <a:ext cx="3216596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482</a:t>
            </a:r>
            <a:endParaRPr lang="en-US" sz="6718" dirty="0"/>
          </a:p>
        </p:txBody>
      </p:sp>
      <p:sp>
        <p:nvSpPr>
          <p:cNvPr id="15" name="Text 32">
            <a:extLst>
              <a:ext uri="{FF2B5EF4-FFF2-40B4-BE49-F238E27FC236}">
                <a16:creationId xmlns="" xmlns:a16="http://schemas.microsoft.com/office/drawing/2014/main" id="{7ACA7A61-A738-0C86-605D-2CB1D696EA72}"/>
              </a:ext>
            </a:extLst>
          </p:cNvPr>
          <p:cNvSpPr/>
          <p:nvPr/>
        </p:nvSpPr>
        <p:spPr>
          <a:xfrm>
            <a:off x="7914500" y="7790470"/>
            <a:ext cx="4837585" cy="439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271" b="1" kern="0" spc="114" dirty="0">
                <a:solidFill>
                  <a:srgbClr val="5B5B5B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обслуживаются более 1 года</a:t>
            </a:r>
            <a:endParaRPr lang="en-US" sz="2271" dirty="0"/>
          </a:p>
        </p:txBody>
      </p:sp>
      <p:sp>
        <p:nvSpPr>
          <p:cNvPr id="16" name="Text 34">
            <a:extLst>
              <a:ext uri="{FF2B5EF4-FFF2-40B4-BE49-F238E27FC236}">
                <a16:creationId xmlns="" xmlns:a16="http://schemas.microsoft.com/office/drawing/2014/main" id="{88DC3FE9-A0ED-E59C-0E17-E0B3E2D2679D}"/>
              </a:ext>
            </a:extLst>
          </p:cNvPr>
          <p:cNvSpPr/>
          <p:nvPr/>
        </p:nvSpPr>
        <p:spPr>
          <a:xfrm>
            <a:off x="7914500" y="8463570"/>
            <a:ext cx="5619113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6718" dirty="0"/>
          </a:p>
        </p:txBody>
      </p:sp>
      <p:sp>
        <p:nvSpPr>
          <p:cNvPr id="17" name="Text 35">
            <a:extLst>
              <a:ext uri="{FF2B5EF4-FFF2-40B4-BE49-F238E27FC236}">
                <a16:creationId xmlns="" xmlns:a16="http://schemas.microsoft.com/office/drawing/2014/main" id="{C8084650-6098-92E3-26D1-1CF033E3F7EB}"/>
              </a:ext>
            </a:extLst>
          </p:cNvPr>
          <p:cNvSpPr/>
          <p:nvPr/>
        </p:nvSpPr>
        <p:spPr>
          <a:xfrm>
            <a:off x="7914500" y="9333520"/>
            <a:ext cx="4808510" cy="781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271" b="1" kern="0" spc="114" dirty="0">
                <a:solidFill>
                  <a:srgbClr val="5B5B5B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в месяц max V набора услуг, в т.ч. по уходу</a:t>
            </a:r>
            <a:endParaRPr lang="en-US" sz="2271" dirty="0"/>
          </a:p>
        </p:txBody>
      </p:sp>
      <p:sp>
        <p:nvSpPr>
          <p:cNvPr id="18" name="Text 37">
            <a:extLst>
              <a:ext uri="{FF2B5EF4-FFF2-40B4-BE49-F238E27FC236}">
                <a16:creationId xmlns="" xmlns:a16="http://schemas.microsoft.com/office/drawing/2014/main" id="{617C461C-99E0-B798-1217-A1F0879FF0C9}"/>
              </a:ext>
            </a:extLst>
          </p:cNvPr>
          <p:cNvSpPr/>
          <p:nvPr/>
        </p:nvSpPr>
        <p:spPr>
          <a:xfrm>
            <a:off x="7914500" y="10425720"/>
            <a:ext cx="1905884" cy="111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5715" b="1" kern="0" spc="28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632</a:t>
            </a:r>
            <a:endParaRPr lang="en-US" sz="5715" dirty="0"/>
          </a:p>
        </p:txBody>
      </p:sp>
      <p:sp>
        <p:nvSpPr>
          <p:cNvPr id="19" name="Text 38">
            <a:extLst>
              <a:ext uri="{FF2B5EF4-FFF2-40B4-BE49-F238E27FC236}">
                <a16:creationId xmlns="" xmlns:a16="http://schemas.microsoft.com/office/drawing/2014/main" id="{C3FB343D-097C-3BDB-4C27-F0B8A5316391}"/>
              </a:ext>
            </a:extLst>
          </p:cNvPr>
          <p:cNvSpPr/>
          <p:nvPr/>
        </p:nvSpPr>
        <p:spPr>
          <a:xfrm>
            <a:off x="7914500" y="11143270"/>
            <a:ext cx="3888786" cy="781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271" b="1" kern="0" spc="114" dirty="0">
                <a:solidFill>
                  <a:srgbClr val="5B5B5B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в месяц средний объем набора услуг</a:t>
            </a:r>
            <a:endParaRPr lang="en-US" sz="2271" dirty="0"/>
          </a:p>
        </p:txBody>
      </p:sp>
    </p:spTree>
    <p:extLst>
      <p:ext uri="{BB962C8B-B14F-4D97-AF65-F5344CB8AC3E}">
        <p14:creationId xmlns:p14="http://schemas.microsoft.com/office/powerpoint/2010/main" val="347076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5" name="Text 11">
            <a:extLst>
              <a:ext uri="{FF2B5EF4-FFF2-40B4-BE49-F238E27FC236}">
                <a16:creationId xmlns="" xmlns:a16="http://schemas.microsoft.com/office/drawing/2014/main" id="{57DD3040-0F90-B61A-E5BE-F733BDBD9BE0}"/>
              </a:ext>
            </a:extLst>
          </p:cNvPr>
          <p:cNvSpPr/>
          <p:nvPr/>
        </p:nvSpPr>
        <p:spPr>
          <a:xfrm>
            <a:off x="18569471" y="5777440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633</a:t>
            </a:r>
            <a:endParaRPr lang="en-US" sz="7741" dirty="0"/>
          </a:p>
        </p:txBody>
      </p:sp>
      <p:sp>
        <p:nvSpPr>
          <p:cNvPr id="6" name="Text 12">
            <a:extLst>
              <a:ext uri="{FF2B5EF4-FFF2-40B4-BE49-F238E27FC236}">
                <a16:creationId xmlns="" xmlns:a16="http://schemas.microsoft.com/office/drawing/2014/main" id="{D9A06BF9-8CBC-7007-88D0-25ACB0C78D3B}"/>
              </a:ext>
            </a:extLst>
          </p:cNvPr>
          <p:cNvSpPr/>
          <p:nvPr/>
        </p:nvSpPr>
        <p:spPr>
          <a:xfrm>
            <a:off x="19922190" y="702848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7" name="Text 19">
            <a:extLst>
              <a:ext uri="{FF2B5EF4-FFF2-40B4-BE49-F238E27FC236}">
                <a16:creationId xmlns="" xmlns:a16="http://schemas.microsoft.com/office/drawing/2014/main" id="{B6278E8F-2CE9-1844-DA85-FE2272CA66BB}"/>
              </a:ext>
            </a:extLst>
          </p:cNvPr>
          <p:cNvSpPr/>
          <p:nvPr/>
        </p:nvSpPr>
        <p:spPr>
          <a:xfrm>
            <a:off x="18402322" y="777324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632</a:t>
            </a:r>
            <a:endParaRPr lang="en-US" sz="7741" dirty="0"/>
          </a:p>
        </p:txBody>
      </p:sp>
      <p:sp>
        <p:nvSpPr>
          <p:cNvPr id="8" name="Text 20">
            <a:extLst>
              <a:ext uri="{FF2B5EF4-FFF2-40B4-BE49-F238E27FC236}">
                <a16:creationId xmlns="" xmlns:a16="http://schemas.microsoft.com/office/drawing/2014/main" id="{56DC3E7C-368A-0420-B20D-88FF19DE7E6B}"/>
              </a:ext>
            </a:extLst>
          </p:cNvPr>
          <p:cNvSpPr/>
          <p:nvPr/>
        </p:nvSpPr>
        <p:spPr>
          <a:xfrm>
            <a:off x="19918916" y="902429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9" name="Text 27">
            <a:extLst>
              <a:ext uri="{FF2B5EF4-FFF2-40B4-BE49-F238E27FC236}">
                <a16:creationId xmlns="" xmlns:a16="http://schemas.microsoft.com/office/drawing/2014/main" id="{6E0AA9F0-FCAF-04AB-A9B3-A52E6AB888CA}"/>
              </a:ext>
            </a:extLst>
          </p:cNvPr>
          <p:cNvSpPr/>
          <p:nvPr/>
        </p:nvSpPr>
        <p:spPr>
          <a:xfrm>
            <a:off x="18405597" y="976905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7741" dirty="0"/>
          </a:p>
        </p:txBody>
      </p:sp>
      <p:sp>
        <p:nvSpPr>
          <p:cNvPr id="10" name="Text 28">
            <a:extLst>
              <a:ext uri="{FF2B5EF4-FFF2-40B4-BE49-F238E27FC236}">
                <a16:creationId xmlns="" xmlns:a16="http://schemas.microsoft.com/office/drawing/2014/main" id="{E13AC4F6-5F23-A8EF-C23B-14D85E72234D}"/>
              </a:ext>
            </a:extLst>
          </p:cNvPr>
          <p:cNvSpPr/>
          <p:nvPr/>
        </p:nvSpPr>
        <p:spPr>
          <a:xfrm>
            <a:off x="19922190" y="1102010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</p:spTree>
    <p:extLst>
      <p:ext uri="{BB962C8B-B14F-4D97-AF65-F5344CB8AC3E}">
        <p14:creationId xmlns:p14="http://schemas.microsoft.com/office/powerpoint/2010/main" val="60257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4" name="Text 46">
            <a:extLst>
              <a:ext uri="{FF2B5EF4-FFF2-40B4-BE49-F238E27FC236}">
                <a16:creationId xmlns="" xmlns:a16="http://schemas.microsoft.com/office/drawing/2014/main" id="{44B37E23-547C-3FB7-1B8C-541C2DA57AA3}"/>
              </a:ext>
            </a:extLst>
          </p:cNvPr>
          <p:cNvSpPr/>
          <p:nvPr/>
        </p:nvSpPr>
        <p:spPr>
          <a:xfrm>
            <a:off x="14567381" y="3642816"/>
            <a:ext cx="1572287" cy="92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736" b="1" kern="0" spc="237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633</a:t>
            </a:r>
            <a:endParaRPr lang="en-US" sz="4736" dirty="0"/>
          </a:p>
        </p:txBody>
      </p:sp>
      <p:sp>
        <p:nvSpPr>
          <p:cNvPr id="25" name="Text 52">
            <a:extLst>
              <a:ext uri="{FF2B5EF4-FFF2-40B4-BE49-F238E27FC236}">
                <a16:creationId xmlns="" xmlns:a16="http://schemas.microsoft.com/office/drawing/2014/main" id="{2994D658-D736-7323-CA87-4B56CAC380AB}"/>
              </a:ext>
            </a:extLst>
          </p:cNvPr>
          <p:cNvSpPr/>
          <p:nvPr/>
        </p:nvSpPr>
        <p:spPr>
          <a:xfrm>
            <a:off x="18135039" y="461114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202</a:t>
            </a:r>
            <a:endParaRPr lang="en-US" sz="4308" dirty="0"/>
          </a:p>
        </p:txBody>
      </p:sp>
      <p:sp>
        <p:nvSpPr>
          <p:cNvPr id="26" name="Text 55">
            <a:extLst>
              <a:ext uri="{FF2B5EF4-FFF2-40B4-BE49-F238E27FC236}">
                <a16:creationId xmlns="" xmlns:a16="http://schemas.microsoft.com/office/drawing/2014/main" id="{CEA84C9D-3A93-2C70-0819-CE63F657C731}"/>
              </a:ext>
            </a:extLst>
          </p:cNvPr>
          <p:cNvSpPr/>
          <p:nvPr/>
        </p:nvSpPr>
        <p:spPr>
          <a:xfrm>
            <a:off x="18135039" y="565605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296</a:t>
            </a:r>
            <a:endParaRPr lang="en-US" sz="4308" dirty="0"/>
          </a:p>
        </p:txBody>
      </p:sp>
      <p:sp>
        <p:nvSpPr>
          <p:cNvPr id="27" name="Text 58">
            <a:extLst>
              <a:ext uri="{FF2B5EF4-FFF2-40B4-BE49-F238E27FC236}">
                <a16:creationId xmlns=""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21</a:t>
            </a:r>
            <a:endParaRPr lang="en-US" sz="4308" dirty="0"/>
          </a:p>
        </p:txBody>
      </p:sp>
      <p:sp>
        <p:nvSpPr>
          <p:cNvPr id="28" name="Text 61">
            <a:extLst>
              <a:ext uri="{FF2B5EF4-FFF2-40B4-BE49-F238E27FC236}">
                <a16:creationId xmlns="" xmlns:a16="http://schemas.microsoft.com/office/drawing/2014/main" id="{BF405BBC-7AE4-F2BA-ADB7-04BA7E0C4425}"/>
              </a:ext>
            </a:extLst>
          </p:cNvPr>
          <p:cNvSpPr/>
          <p:nvPr/>
        </p:nvSpPr>
        <p:spPr>
          <a:xfrm>
            <a:off x="18135039" y="774587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107</a:t>
            </a:r>
            <a:endParaRPr lang="en-US" sz="4308" dirty="0"/>
          </a:p>
        </p:txBody>
      </p:sp>
      <p:sp>
        <p:nvSpPr>
          <p:cNvPr id="29" name="Text 64">
            <a:extLst>
              <a:ext uri="{FF2B5EF4-FFF2-40B4-BE49-F238E27FC236}">
                <a16:creationId xmlns="" xmlns:a16="http://schemas.microsoft.com/office/drawing/2014/main" id="{17B140D5-C42D-A756-1771-C36C01E6C2A7}"/>
              </a:ext>
            </a:extLst>
          </p:cNvPr>
          <p:cNvSpPr/>
          <p:nvPr/>
        </p:nvSpPr>
        <p:spPr>
          <a:xfrm>
            <a:off x="18135039" y="879078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7</a:t>
            </a:r>
            <a:endParaRPr lang="en-US" sz="4308" dirty="0"/>
          </a:p>
        </p:txBody>
      </p:sp>
      <p:sp>
        <p:nvSpPr>
          <p:cNvPr id="30" name="Text 74">
            <a:extLst>
              <a:ext uri="{FF2B5EF4-FFF2-40B4-BE49-F238E27FC236}">
                <a16:creationId xmlns="" xmlns:a16="http://schemas.microsoft.com/office/drawing/2014/main" id="{79AB1C8F-D3F5-3E56-FC63-80D07AEEFF1F}"/>
              </a:ext>
            </a:extLst>
          </p:cNvPr>
          <p:cNvSpPr/>
          <p:nvPr/>
        </p:nvSpPr>
        <p:spPr>
          <a:xfrm>
            <a:off x="14327381" y="10812152"/>
            <a:ext cx="1177696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5016" dirty="0"/>
          </a:p>
        </p:txBody>
      </p:sp>
      <p:sp>
        <p:nvSpPr>
          <p:cNvPr id="31" name="Text 76">
            <a:extLst>
              <a:ext uri="{FF2B5EF4-FFF2-40B4-BE49-F238E27FC236}">
                <a16:creationId xmlns="" xmlns:a16="http://schemas.microsoft.com/office/drawing/2014/main" id="{1A6E5D5F-9BC7-E07F-1C83-EDF8480920E0}"/>
              </a:ext>
            </a:extLst>
          </p:cNvPr>
          <p:cNvSpPr/>
          <p:nvPr/>
        </p:nvSpPr>
        <p:spPr>
          <a:xfrm>
            <a:off x="16201014" y="10812152"/>
            <a:ext cx="1673057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5016" dirty="0"/>
          </a:p>
        </p:txBody>
      </p:sp>
      <p:sp>
        <p:nvSpPr>
          <p:cNvPr id="32" name="Text 78">
            <a:extLst>
              <a:ext uri="{FF2B5EF4-FFF2-40B4-BE49-F238E27FC236}">
                <a16:creationId xmlns="" xmlns:a16="http://schemas.microsoft.com/office/drawing/2014/main" id="{69775235-0269-7A35-D688-D9F460A7E6BC}"/>
              </a:ext>
            </a:extLst>
          </p:cNvPr>
          <p:cNvSpPr/>
          <p:nvPr/>
        </p:nvSpPr>
        <p:spPr>
          <a:xfrm>
            <a:off x="18074696" y="10812152"/>
            <a:ext cx="2168419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43</a:t>
            </a:r>
            <a:endParaRPr lang="en-US" sz="5016" dirty="0"/>
          </a:p>
        </p:txBody>
      </p:sp>
    </p:spTree>
    <p:extLst>
      <p:ext uri="{BB962C8B-B14F-4D97-AF65-F5344CB8AC3E}">
        <p14:creationId xmlns:p14="http://schemas.microsoft.com/office/powerpoint/2010/main" val="196444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=""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=""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4" b="1" kern="0" spc="46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=""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=""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=""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=""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=""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/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>
              <a:solidFill>
                <a:prstClr val="black"/>
              </a:solidFill>
            </a:endParaRPr>
          </a:p>
          <a:p>
            <a:pPr marL="0" indent="0" algn="l">
              <a:buNone/>
            </a:pP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=""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=""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28902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=""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=""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4" b="1" kern="0" spc="46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632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=""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=""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34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=""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57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=""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15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=""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</a:t>
            </a: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=""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256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=""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221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117241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8698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107</Words>
  <Application>Microsoft Office PowerPoint</Application>
  <PresentationFormat>Произвольный</PresentationFormat>
  <Paragraphs>60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Montserrat</vt:lpstr>
      <vt:lpstr>Calibri</vt:lpstr>
      <vt:lpstr>Montserrat Black</vt:lpstr>
      <vt:lpstr>Montserrat SemiBold</vt:lpstr>
      <vt:lpstr>Golos Text Bold</vt:lpstr>
      <vt:lpstr>Moskvich Sans Bold</vt:lpstr>
      <vt:lpstr>Golos Text Regular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User2</cp:lastModifiedBy>
  <cp:revision>14</cp:revision>
  <cp:lastPrinted>2026-01-22T10:16:49Z</cp:lastPrinted>
  <dcterms:created xsi:type="dcterms:W3CDTF">2026-01-12T06:33:40Z</dcterms:created>
  <dcterms:modified xsi:type="dcterms:W3CDTF">2026-01-22T10:28:47Z</dcterms:modified>
</cp:coreProperties>
</file>