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4" r:id="rId4"/>
    <p:sldId id="258" r:id="rId5"/>
    <p:sldId id="281" r:id="rId6"/>
    <p:sldId id="279" r:id="rId7"/>
    <p:sldId id="286" r:id="rId8"/>
    <p:sldId id="271" r:id="rId9"/>
    <p:sldId id="274" r:id="rId10"/>
    <p:sldId id="276" r:id="rId11"/>
    <p:sldId id="280" r:id="rId12"/>
    <p:sldId id="267" r:id="rId13"/>
    <p:sldId id="289" r:id="rId14"/>
    <p:sldId id="295" r:id="rId15"/>
    <p:sldId id="294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>
      <p:cViewPr>
        <p:scale>
          <a:sx n="117" d="100"/>
          <a:sy n="117" d="100"/>
        </p:scale>
        <p:origin x="-126" y="-102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8320815392095178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17 384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16 772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16967</c:v>
                </c:pt>
                <c:pt idx="1">
                  <c:v>15932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34224057776649153"/>
                  <c:y val="-2.51810269040541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617080906354319"/>
                      <c:h val="0.1193395728564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5.0391391697218825E-2"/>
                  <c:y val="-8.13547322009784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937373360631886"/>
                      <c:h val="0.1193395728564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50,5 ставки</c:v>
                </c:pt>
                <c:pt idx="1">
                  <c:v>Свободно 2,25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51.25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67873410890855"/>
          <c:y val="0.79505783892708348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93027808752054E-2"/>
          <c:y val="1.3917013379428384E-3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3.544154226500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3.7273284852680701E-2"/>
                  <c:y val="4.1967708622149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7.1573039233767347E-3"/>
                  <c:y val="5.017719176516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layout>
                <c:manualLayout>
                  <c:x val="-2.2521372250264692E-2"/>
                  <c:y val="2.07967858914732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I квартал 2021 г</c:v>
                </c:pt>
                <c:pt idx="4">
                  <c:v>II квартал 2021 г</c:v>
                </c:pt>
                <c:pt idx="5">
                  <c:v>III квартал 2021 г</c:v>
                </c:pt>
                <c:pt idx="6">
                  <c:v>IV квартал 2021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98.7</c:v>
                </c:pt>
                <c:pt idx="1">
                  <c:v>98.85</c:v>
                </c:pt>
                <c:pt idx="2">
                  <c:v>98.2</c:v>
                </c:pt>
                <c:pt idx="3">
                  <c:v>98.2</c:v>
                </c:pt>
                <c:pt idx="4">
                  <c:v>98.5</c:v>
                </c:pt>
                <c:pt idx="5">
                  <c:v>99</c:v>
                </c:pt>
                <c:pt idx="6">
                  <c:v>97.9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976616076925917E-2"/>
                  <c:y val="-3.6117061576704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3.4532770783739022E-2"/>
                  <c:y val="-6.451279191194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dLbl>
              <c:idx val="6"/>
              <c:layout>
                <c:manualLayout>
                  <c:x val="-2.2521372250264692E-2"/>
                  <c:y val="1.77201731514062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78-4004-BAC2-508ECD9EB6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I квартал 2021 г</c:v>
                </c:pt>
                <c:pt idx="4">
                  <c:v>II квартал 2021 г</c:v>
                </c:pt>
                <c:pt idx="5">
                  <c:v>III квартал 2021 г</c:v>
                </c:pt>
                <c:pt idx="6">
                  <c:v>IV квартал 2021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99.3</c:v>
                </c:pt>
                <c:pt idx="1">
                  <c:v>99.23</c:v>
                </c:pt>
                <c:pt idx="2">
                  <c:v>99.1</c:v>
                </c:pt>
                <c:pt idx="3">
                  <c:v>98</c:v>
                </c:pt>
                <c:pt idx="4">
                  <c:v>98.7</c:v>
                </c:pt>
                <c:pt idx="5">
                  <c:v>98.9</c:v>
                </c:pt>
                <c:pt idx="6">
                  <c:v>97.5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316379291592302E-2"/>
                  <c:y val="2.311296600417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1912214646529132E-2"/>
                      <c:h val="4.01741639875452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2.532709067645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-1.2011398533474443E-2"/>
                  <c:y val="2.6839384868805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3.0028496333686219E-2"/>
                  <c:y val="2.5995832869067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-1.5014248166843165E-2"/>
                  <c:y val="2.48375434856836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  <c:pt idx="3">
                  <c:v>I квартал 2021 г</c:v>
                </c:pt>
                <c:pt idx="4">
                  <c:v>II квартал 2021 г</c:v>
                </c:pt>
                <c:pt idx="5">
                  <c:v>III квартал 2021 г</c:v>
                </c:pt>
                <c:pt idx="6">
                  <c:v>IV квартал 2021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97.2</c:v>
                </c:pt>
                <c:pt idx="1">
                  <c:v>97.5</c:v>
                </c:pt>
                <c:pt idx="2">
                  <c:v>97.4</c:v>
                </c:pt>
                <c:pt idx="3">
                  <c:v>97.8</c:v>
                </c:pt>
                <c:pt idx="4">
                  <c:v>98</c:v>
                </c:pt>
                <c:pt idx="5">
                  <c:v>98.6</c:v>
                </c:pt>
                <c:pt idx="6">
                  <c:v>97.2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532224"/>
        <c:axId val="33836992"/>
      </c:lineChart>
      <c:catAx>
        <c:axId val="3653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33836992"/>
        <c:crosses val="autoZero"/>
        <c:auto val="1"/>
        <c:lblAlgn val="ctr"/>
        <c:lblOffset val="100"/>
        <c:noMultiLvlLbl val="0"/>
      </c:catAx>
      <c:valAx>
        <c:axId val="3383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53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0.1200997663752897"/>
                  <c:y val="0.120141297275799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256 235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2F-4665-A8E3-4125F5B719FF}"/>
                </c:ext>
              </c:extLst>
            </c:dLbl>
            <c:dLbl>
              <c:idx val="1"/>
              <c:layout>
                <c:manualLayout>
                  <c:x val="-9.0171019192654536E-2"/>
                  <c:y val="-0.299713557034713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247 089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247086</c:v>
                </c:pt>
                <c:pt idx="1">
                  <c:v>218929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4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Lbl>
              <c:idx val="0"/>
              <c:layout>
                <c:manualLayout>
                  <c:x val="-0.46896759524183296"/>
                  <c:y val="0.1788073884876455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 smtClean="0">
                        <a:solidFill>
                          <a:schemeClr val="tx1"/>
                        </a:solidFill>
                      </a:rPr>
                      <a:t>49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layout>
                <c:manualLayout>
                  <c:x val="0.15676352477072569"/>
                  <c:y val="-2.735998016093547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0.1125481716302647"/>
                  <c:y val="6.637289733563374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dLbl>
              <c:idx val="5"/>
              <c:layout>
                <c:manualLayout>
                  <c:x val="0.42259527981323841"/>
                  <c:y val="-0.2295218349794208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48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109123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2943</c:v>
                </c:pt>
                <c:pt idx="5">
                  <c:v>144169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7047503177681786"/>
          <c:y val="0.49360508532417491"/>
          <c:w val="0.59071711795656079"/>
          <c:h val="0.37516776911618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A8-47FC-B331-59EAEF8238AB}"/>
              </c:ext>
            </c:extLst>
          </c:dPt>
          <c:dLbls>
            <c:dLbl>
              <c:idx val="0"/>
              <c:layout>
                <c:manualLayout>
                  <c:x val="-0.30818449291288347"/>
                  <c:y val="0.34932649104963581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79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BF-4AA1-9543-E2968FC66016}"/>
                </c:ext>
              </c:extLst>
            </c:dLbl>
            <c:dLbl>
              <c:idx val="1"/>
              <c:layout>
                <c:manualLayout>
                  <c:x val="5.1549735926453961E-2"/>
                  <c:y val="-5.6852651106945408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12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BF-4AA1-9543-E2968FC66016}"/>
                </c:ext>
              </c:extLst>
            </c:dLbl>
            <c:dLbl>
              <c:idx val="2"/>
              <c:layout>
                <c:manualLayout>
                  <c:x val="-4.0195627062126725E-2"/>
                  <c:y val="-0.412295887817763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5BF-4AA1-9543-E2968FC66016}"/>
                </c:ext>
              </c:extLst>
            </c:dLbl>
            <c:dLbl>
              <c:idx val="3"/>
              <c:layout>
                <c:manualLayout>
                  <c:x val="5.5895886506164269E-2"/>
                  <c:y val="-5.77997936068194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86605395388754"/>
                      <c:h val="0.102316743106846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9A8-47FC-B331-59EAEF823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неотложные</c:v>
                </c:pt>
                <c:pt idx="1">
                  <c:v>активные</c:v>
                </c:pt>
                <c:pt idx="2">
                  <c:v>прочие</c:v>
                </c:pt>
                <c:pt idx="3">
                  <c:v>диспансерное наблюдение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6774</c:v>
                </c:pt>
                <c:pt idx="1">
                  <c:v>24221</c:v>
                </c:pt>
                <c:pt idx="2">
                  <c:v>154189</c:v>
                </c:pt>
                <c:pt idx="3">
                  <c:v>8182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54810832983068"/>
          <c:y val="0.54958317389209532"/>
          <c:w val="0.5686296975252062"/>
          <c:h val="0.22652665862899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16481497113693E-2"/>
          <c:y val="0.16848936724444455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167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0E-4F81-A795-94F8D5B43D2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159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CC-4F42-86B0-9967A9B5D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275</c:v>
                </c:pt>
                <c:pt idx="1">
                  <c:v>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115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0E-4F81-A795-94F8D5B43D2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139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CC-4F42-86B0-9967A9B5D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194</c:v>
                </c:pt>
                <c:pt idx="1">
                  <c:v>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50107392"/>
        <c:axId val="32513344"/>
      </c:barChart>
      <c:catAx>
        <c:axId val="50107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513344"/>
        <c:crosses val="autoZero"/>
        <c:auto val="1"/>
        <c:lblAlgn val="ctr"/>
        <c:lblOffset val="100"/>
        <c:noMultiLvlLbl val="0"/>
      </c:catAx>
      <c:valAx>
        <c:axId val="325133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010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1.2525801048929294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0.11539838968580327"/>
          <c:w val="0.96990051549407053"/>
          <c:h val="0.78362792639874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931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D1-4FEC-9A70-8BA7C72BC7D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2940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D1-4FEC-9A70-8BA7C72BC7D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1457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D1-4FEC-9A70-8BA7C72BC7D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2577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D1-4FEC-9A70-8BA7C72BC7D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1759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9D1-4FEC-9A70-8BA7C72BC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Лист1!$A$2:$A$6</c:f>
              <c:numCache>
                <c:formatCode>#,##0</c:formatCode>
                <c:ptCount val="5"/>
                <c:pt idx="0">
                  <c:v>931</c:v>
                </c:pt>
                <c:pt idx="1">
                  <c:v>2940</c:v>
                </c:pt>
                <c:pt idx="2">
                  <c:v>1457</c:v>
                </c:pt>
                <c:pt idx="3">
                  <c:v>2577</c:v>
                </c:pt>
                <c:pt idx="4">
                  <c:v>1759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924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9D1-4FEC-9A70-8BA7C72BC7D8}"/>
                </c:ext>
              </c:extLst>
            </c:dLbl>
            <c:dLbl>
              <c:idx val="1"/>
              <c:layout>
                <c:manualLayout>
                  <c:x val="-1.368158386633157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9D1-4FEC-9A70-8BA7C72BC7D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1368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9D1-4FEC-9A70-8BA7C72BC7D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2768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9D1-4FEC-9A70-8BA7C72BC7D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1674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9D1-4FEC-9A70-8BA7C72BC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Лист1!$B$2:$B$6</c:f>
              <c:numCache>
                <c:formatCode>#,##0</c:formatCode>
                <c:ptCount val="5"/>
                <c:pt idx="0">
                  <c:v>924</c:v>
                </c:pt>
                <c:pt idx="1">
                  <c:v>3224</c:v>
                </c:pt>
                <c:pt idx="2">
                  <c:v>1368</c:v>
                </c:pt>
                <c:pt idx="3">
                  <c:v>2768</c:v>
                </c:pt>
                <c:pt idx="4">
                  <c:v>1674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2377600"/>
        <c:axId val="32520384"/>
      </c:barChart>
      <c:catAx>
        <c:axId val="52377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520384"/>
        <c:crosses val="autoZero"/>
        <c:auto val="1"/>
        <c:lblAlgn val="ctr"/>
        <c:lblOffset val="100"/>
        <c:noMultiLvlLbl val="0"/>
      </c:catAx>
      <c:valAx>
        <c:axId val="325203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237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37361162895844"/>
          <c:y val="0.91077401241950029"/>
          <c:w val="0.2804423051378872"/>
          <c:h val="8.9225987580499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0.32124423344496117"/>
                  <c:y val="-7.74805520763873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92,1%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9B-45D1-9EC2-BB532AB48355}"/>
                </c:ext>
              </c:extLst>
            </c:dLbl>
            <c:dLbl>
              <c:idx val="1"/>
              <c:layout>
                <c:manualLayout>
                  <c:x val="-6.2989032964591241E-2"/>
                  <c:y val="-7.55435382744776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7,9%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410349908211257"/>
                      <c:h val="0.110835929745272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107,5 ставки</c:v>
                </c:pt>
                <c:pt idx="1">
                  <c:v>Свободно 9,25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107.5</c:v>
                </c:pt>
                <c:pt idx="1">
                  <c:v>9.25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9174173230652278"/>
          <c:w val="0.67401406457483559"/>
          <c:h val="0.13908369180798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30444715798773686"/>
                  <c:y val="-3.29289295909210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676444680749759"/>
                      <c:h val="0.14089838395091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22-4135-9A26-7131A1C6B15A}"/>
                </c:ext>
              </c:extLst>
            </c:dLbl>
            <c:dLbl>
              <c:idx val="1"/>
              <c:layout>
                <c:manualLayout>
                  <c:x val="2.7295082292443696E-2"/>
                  <c:y val="-8.91026348878453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4%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942720650086497"/>
                      <c:h val="0.113780190724174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22-4135-9A26-7131A1C6B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142,0 ставок</c:v>
                </c:pt>
                <c:pt idx="1">
                  <c:v>Свободно 5,5 ставка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142</c:v>
                </c:pt>
                <c:pt idx="1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8853143301538"/>
          <c:y val="0.80336381511798083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2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0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68314" y="3117940"/>
            <a:ext cx="4355216" cy="1463187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68314" y="4365104"/>
            <a:ext cx="4984270" cy="1484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 </a:t>
            </a:r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ДЗМ»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Панагриевой О.В.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331941" y="549274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79328" y="549274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39460" y="1745433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4007768" y="1684429"/>
            <a:ext cx="4399346" cy="4203847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Рентген-аппараты 		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			16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 	4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3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Спирометр                                          2 ед. 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Отоскопы                                           51 ед.</a:t>
            </a: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Билирубинометры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3 ед.                   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ЛОР-комбайны                                    3 </a:t>
            </a: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Рабочее место офтальмолога           3 ед. </a:t>
            </a: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126 ед.</a:t>
            </a: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Тимпанометр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1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745432"/>
            <a:ext cx="3026966" cy="3051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22" y="1684429"/>
            <a:ext cx="3147814" cy="40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195901" y="260648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76774" y="477565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организация оказывает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Гинекология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Ортопедия и травматология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 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Нефрология</a:t>
            </a:r>
          </a:p>
          <a:p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628800"/>
            <a:ext cx="239634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2021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404664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074655103"/>
              </p:ext>
            </p:extLst>
          </p:nvPr>
        </p:nvGraphicFramePr>
        <p:xfrm>
          <a:off x="1036318" y="1332533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83794456"/>
              </p:ext>
            </p:extLst>
          </p:nvPr>
        </p:nvGraphicFramePr>
        <p:xfrm>
          <a:off x="4624148" y="1332533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79041854"/>
              </p:ext>
            </p:extLst>
          </p:nvPr>
        </p:nvGraphicFramePr>
        <p:xfrm>
          <a:off x="8030362" y="1235540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755508" y="2467911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116,75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324474" y="2512361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147, 5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752740" y="2432871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 год было принято на работу 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103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2021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61941" y="1041644"/>
            <a:ext cx="2062139" cy="5497268"/>
            <a:chOff x="3809673" y="1100084"/>
            <a:chExt cx="2062139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19584" y="2973850"/>
              <a:ext cx="205222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Проведение текущих ремонтных работ</a:t>
              </a: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Поддержка  </a:t>
              </a:r>
              <a:r>
                <a:rPr lang="ru-RU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зон комфортного </a:t>
              </a:r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пребывания, комфортного ожидания приема </a:t>
              </a:r>
              <a:r>
                <a:rPr lang="ru-RU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дежурного врача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687710" y="1090930"/>
            <a:ext cx="2276345" cy="5497268"/>
            <a:chOff x="5996953" y="1100084"/>
            <a:chExt cx="2276345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276266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2763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06865" y="3012341"/>
              <a:ext cx="1944216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Доступность медицинской помощи сохранена на высоком уровне</a:t>
              </a: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93" y="1604490"/>
            <a:ext cx="2158171" cy="48955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11659" y="2445811"/>
            <a:ext cx="1730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</a:t>
            </a:r>
            <a:r>
              <a:rPr lang="ru-RU" sz="1200" b="1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работы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59393" y="3055932"/>
            <a:ext cx="1823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электронного листа нетрудоспособности</a:t>
            </a: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Завершение процесса оцифровки, переход на электронную медицинскую карту, оцифровка документации в специализированных кабинетах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функционала </a:t>
            </a:r>
            <a:r>
              <a:rPr lang="ru-RU" sz="1100" dirty="0" err="1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ЕМИАС.Школа</a:t>
            </a:r>
            <a:endParaRPr lang="ru-RU" sz="11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306605" y="1030186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440" y="1220566"/>
            <a:ext cx="83522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1" y="-436948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2021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 flipV="1">
            <a:off x="693635" y="2341446"/>
            <a:ext cx="2062139" cy="45719"/>
            <a:chOff x="3809673" y="2440487"/>
            <a:chExt cx="2062139" cy="79497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19584" y="2973850"/>
              <a:ext cx="205222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  <p:sp>
        <p:nvSpPr>
          <p:cNvPr id="6" name="AutoShape 2" descr="blob:https://web.whatsapp.com/47f3d66e-fd1d-4a15-ba53-437faf033be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18" y="3501008"/>
            <a:ext cx="3664961" cy="2748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8" y="1174211"/>
            <a:ext cx="3517486" cy="26381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10" y="1174210"/>
            <a:ext cx="3322725" cy="26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2021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230162" y="1041644"/>
            <a:ext cx="2276345" cy="5497268"/>
            <a:chOff x="5996953" y="1100084"/>
            <a:chExt cx="2276345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276266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2763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Оказание медицинской помощи в условиях новой </a:t>
              </a:r>
              <a:r>
                <a:rPr lang="ru-RU" sz="1200" b="1" dirty="0" err="1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коронавирусной</a:t>
              </a:r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инфекции 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06865" y="3012341"/>
              <a:ext cx="1944216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Врачебно-сестринскими  бригадами обеспечено  </a:t>
              </a: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медицинское обслуживание детского населения </a:t>
              </a: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с </a:t>
              </a:r>
              <a:r>
                <a:rPr lang="ru-RU" sz="11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подозрением на новую </a:t>
              </a:r>
              <a:r>
                <a:rPr lang="ru-RU" sz="11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коронавирусную</a:t>
              </a:r>
              <a:r>
                <a:rPr lang="ru-RU" sz="110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u-RU" sz="110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инфекцию   на </a:t>
              </a: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дому</a:t>
              </a:r>
            </a:p>
            <a:p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Times New Roman" panose="02020603050405020304" pitchFamily="18" charset="0"/>
                  <a:ea typeface="Roboto" panose="02000000000000000000" pitchFamily="2" charset="0"/>
                  <a:cs typeface="Roboto" panose="02000000000000000000" pitchFamily="2" charset="0"/>
                </a:rPr>
                <a:t>Организованы отделения оказания медицинской помощи пациентам с ОРВИ по предварительной записи и без записи, в кабинетах проводится ИХА и ПЦР тестирование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100" dirty="0">
                <a:latin typeface="Times New Roman" panose="02020603050405020304" pitchFamily="18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63" y="1362380"/>
            <a:ext cx="2009399" cy="23013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71" y="1362380"/>
            <a:ext cx="1954065" cy="2361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66" y="3167902"/>
            <a:ext cx="2376264" cy="30498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03" y="3167902"/>
            <a:ext cx="2164567" cy="30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24680" y="-5168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783891" y="1132086"/>
            <a:ext cx="762261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423</a:t>
            </a:r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426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</a:t>
            </a:r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866</a:t>
            </a:r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9 4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232</a:t>
            </a:r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4122325728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34 156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 году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204033340"/>
              </p:ext>
            </p:extLst>
          </p:nvPr>
        </p:nvGraphicFramePr>
        <p:xfrm>
          <a:off x="1283192" y="1628800"/>
          <a:ext cx="8458632" cy="52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1692998" y="4939732"/>
            <a:ext cx="323485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996930" y="4705552"/>
            <a:ext cx="937942" cy="944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003952" y="4946141"/>
            <a:ext cx="2592288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3792" y="2989842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870" y="4056308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282" y="2135276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862417" y="1539465"/>
            <a:ext cx="1562175" cy="1241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,3%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862417" y="2588282"/>
            <a:ext cx="1634258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862417" y="3668401"/>
            <a:ext cx="1709643" cy="1081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97,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232407"/>
            <a:ext cx="12192000" cy="697586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799856" y="1074727"/>
            <a:ext cx="6807146" cy="5646747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2021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83832" y="260648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902327989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93618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503 324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2021году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094037" y="2610872"/>
            <a:ext cx="2579989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505550" y="2618299"/>
            <a:ext cx="2449232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095609092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829226434"/>
              </p:ext>
            </p:extLst>
          </p:nvPr>
        </p:nvGraphicFramePr>
        <p:xfrm>
          <a:off x="8164125" y="2876221"/>
          <a:ext cx="3132082" cy="319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820188" y="5335958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ервичное в поликлинике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овторное в поликлинике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рачебные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сестринские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детскому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3" y="1115997"/>
            <a:ext cx="3867669" cy="32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8" y="1159096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42" y="1194030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740522728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97582" y="3852947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6" y="2263236"/>
            <a:ext cx="4494825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Осмотрено по заболеванию врачами специалистами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6134" y="2607341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298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56134" y="42159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282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9085" y="5150573"/>
            <a:ext cx="4494825" cy="13696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Группы здоровья по результатам осмотров врачами-специалистами детей-сирот: </a:t>
            </a:r>
          </a:p>
          <a:p>
            <a:pPr marL="71755" marR="71755" lvl="0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группа здоровья - </a:t>
            </a: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8%</a:t>
            </a: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 lvl="0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- </a:t>
            </a: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29%</a:t>
            </a: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 lvl="0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-14%</a:t>
            </a: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 lvl="0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- 0%</a:t>
            </a:r>
          </a:p>
          <a:p>
            <a:pPr marL="71755" marR="71755" lvl="0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- </a:t>
            </a:r>
            <a:r>
              <a:rPr lang="ru-RU" sz="1100" dirty="0" smtClean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49%</a:t>
            </a:r>
            <a:endParaRPr lang="en-US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42" y="549274"/>
            <a:ext cx="5042093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20492" y="1863496"/>
            <a:ext cx="8455828" cy="4229800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8352928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33 658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3393" y="2492896"/>
            <a:ext cx="9217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3872884" y="278077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33 658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7212273" y="2822461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33 971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8352928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-1104799" y="3936922"/>
            <a:ext cx="12385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профилактических осмотров на текущий  год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053444" y="2209627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97851" y="2193957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51120" y="2177554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069444" y="1343656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3966138" y="1245250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68" y="1494903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0" y="1491329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41" y="1863495"/>
            <a:ext cx="2441341" cy="2193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41" y="4235858"/>
            <a:ext cx="2494555" cy="19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96688" y="-117860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3240434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638306" y="2348880"/>
            <a:ext cx="3182627" cy="3312368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935760" y="4005064"/>
            <a:ext cx="702546" cy="855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935760" y="1748309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4733" y="1772816"/>
            <a:ext cx="33590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63813" y="4815455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98,5 %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02051" y="4104494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2021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24" y="2691339"/>
            <a:ext cx="1537063" cy="147725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59" y="1556792"/>
            <a:ext cx="3545927" cy="46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07514849"/>
              </p:ext>
            </p:extLst>
          </p:nvPr>
        </p:nvGraphicFramePr>
        <p:xfrm>
          <a:off x="2246812" y="2797238"/>
          <a:ext cx="9282551" cy="34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4928" y="1197657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7238</TotalTime>
  <Words>647</Words>
  <Application>Microsoft Office PowerPoint</Application>
  <PresentationFormat>Произвольный</PresentationFormat>
  <Paragraphs>241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Годовой отчет</vt:lpstr>
      <vt:lpstr>Основные показатели работы</vt:lpstr>
      <vt:lpstr>Презентация PowerPoint</vt:lpstr>
      <vt:lpstr>Посещения поликлиники в 2021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Работа по рассмотрению жалоб и обращений граждан</vt:lpstr>
      <vt:lpstr>Оборудование поликлиники</vt:lpstr>
      <vt:lpstr>Медицинская организация оказывает помощь по различным профилям</vt:lpstr>
      <vt:lpstr>Кадры 2021 года</vt:lpstr>
      <vt:lpstr>Мероприятия в поликлиниках, реализованные в 2021 году</vt:lpstr>
      <vt:lpstr>Мероприятия в поликлиниках, реализованные в 2021 году</vt:lpstr>
      <vt:lpstr>Мероприятия в поликлиниках, реализованные в 2021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368</cp:revision>
  <cp:lastPrinted>2021-02-01T15:27:42Z</cp:lastPrinted>
  <dcterms:created xsi:type="dcterms:W3CDTF">2019-02-11T07:19:05Z</dcterms:created>
  <dcterms:modified xsi:type="dcterms:W3CDTF">2022-02-08T11:31:03Z</dcterms:modified>
</cp:coreProperties>
</file>